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0"/>
  </p:notesMasterIdLst>
  <p:sldIdLst>
    <p:sldId id="256" r:id="rId5"/>
    <p:sldId id="258" r:id="rId6"/>
    <p:sldId id="299" r:id="rId7"/>
    <p:sldId id="276" r:id="rId8"/>
    <p:sldId id="278" r:id="rId9"/>
    <p:sldId id="280" r:id="rId10"/>
    <p:sldId id="317" r:id="rId11"/>
    <p:sldId id="281" r:id="rId12"/>
    <p:sldId id="283" r:id="rId13"/>
    <p:sldId id="288" r:id="rId14"/>
    <p:sldId id="308" r:id="rId15"/>
    <p:sldId id="309" r:id="rId16"/>
    <p:sldId id="289" r:id="rId17"/>
    <p:sldId id="312" r:id="rId18"/>
    <p:sldId id="311" r:id="rId19"/>
    <p:sldId id="310" r:id="rId20"/>
    <p:sldId id="313" r:id="rId21"/>
    <p:sldId id="314" r:id="rId22"/>
    <p:sldId id="315" r:id="rId23"/>
    <p:sldId id="319" r:id="rId24"/>
    <p:sldId id="300" r:id="rId25"/>
    <p:sldId id="301" r:id="rId26"/>
    <p:sldId id="302" r:id="rId27"/>
    <p:sldId id="303" r:id="rId28"/>
    <p:sldId id="304" r:id="rId29"/>
    <p:sldId id="306" r:id="rId30"/>
    <p:sldId id="307" r:id="rId31"/>
    <p:sldId id="285" r:id="rId32"/>
    <p:sldId id="316" r:id="rId33"/>
    <p:sldId id="284" r:id="rId34"/>
    <p:sldId id="290" r:id="rId35"/>
    <p:sldId id="286" r:id="rId36"/>
    <p:sldId id="287" r:id="rId37"/>
    <p:sldId id="318" r:id="rId38"/>
    <p:sldId id="275"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6CFD36-FE9D-6537-5CC9-8153B3E14105}" v="318" dt="2024-01-09T16:45:37.878"/>
    <p1510:client id="{ABF3724E-270F-B5AA-7210-4CA6AD0A45C4}" v="32" dt="2024-01-09T17:04:32.347"/>
    <p1510:client id="{F2BFFCA5-5BD6-4BD4-BD2A-48A6A76B626E}" v="1029" dt="2024-01-09T15:14:33.5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43"/>
    <p:restoredTop sz="94718"/>
  </p:normalViewPr>
  <p:slideViewPr>
    <p:cSldViewPr snapToGrid="0">
      <p:cViewPr varScale="1">
        <p:scale>
          <a:sx n="62" d="100"/>
          <a:sy n="62" d="100"/>
        </p:scale>
        <p:origin x="1076" y="44"/>
      </p:cViewPr>
      <p:guideLst/>
    </p:cSldViewPr>
  </p:slideViewPr>
  <p:notesTextViewPr>
    <p:cViewPr>
      <p:scale>
        <a:sx n="1" d="1"/>
        <a:sy n="1" d="1"/>
      </p:scale>
      <p:origin x="0" y="0"/>
    </p:cViewPr>
  </p:notesTextViewPr>
  <p:sorterViewPr>
    <p:cViewPr>
      <p:scale>
        <a:sx n="126" d="100"/>
        <a:sy n="12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png>
</file>

<file path=ppt/media/image29.jpeg>
</file>

<file path=ppt/media/image3.png>
</file>

<file path=ppt/media/image30.jpeg>
</file>

<file path=ppt/media/image31.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4/24/2024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97DC217-DF71-1A49-B3EA-559F1F43B0FF}" type="slidenum">
              <a:rPr lang="en-US" smtClean="0"/>
              <a:t>34</a:t>
            </a:fld>
            <a:endParaRPr lang="en-US" dirty="0"/>
          </a:p>
        </p:txBody>
      </p:sp>
    </p:spTree>
    <p:extLst>
      <p:ext uri="{BB962C8B-B14F-4D97-AF65-F5344CB8AC3E}">
        <p14:creationId xmlns:p14="http://schemas.microsoft.com/office/powerpoint/2010/main" val="1967427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AE46C21D-EBB5-4F3D-B06D-166777189317}" type="datetime1">
              <a:rPr lang="en-US" smtClean="0"/>
              <a:t>4/24/2024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1DFFEA26-EB1D-498C-95CD-1ECE586790AA}" type="datetime1">
              <a:rPr lang="en-US" smtClean="0"/>
              <a:t>4/24/2024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539842EE-D56F-4F18-94E7-094CEF23F906}" type="datetime1">
              <a:rPr lang="en-US" smtClean="0"/>
              <a:t>4/24/2024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45B08281-154C-4FEF-A6DF-18BA3AC0F374}" type="datetime1">
              <a:rPr lang="en-US" smtClean="0"/>
              <a:t>4/24/2024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04D857D4-BD7E-4A06-844B-AAD504F1114F}" type="datetime1">
              <a:rPr lang="en-US" smtClean="0"/>
              <a:t>4/24/2024</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916AFA50-87A4-4E99-B112-8C6B1DFB84B2}" type="datetime1">
              <a:rPr lang="en-US" smtClean="0"/>
              <a:t>4/24/2024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6B3905CA-BF0F-4A1B-AA0D-85E42F5D5A85}" type="datetime1">
              <a:rPr lang="en-US" smtClean="0"/>
              <a:t>4/24/2024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dirty="0"/>
              <a:t>Click to edit Master title style</a:t>
            </a:r>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D3DA9A77-60C0-4BB8-898D-2828EE4073AD}" type="datetime1">
              <a:rPr lang="en-US" smtClean="0"/>
              <a:t>4/24/2024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C1F30CD5-42B1-4614-9F46-5D29928CC2DB}" type="datetime1">
              <a:rPr lang="en-US" smtClean="0"/>
              <a:t>4/24/2024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EE6020E3-D95B-4E55-964F-4B1A98BDAA6F}" type="datetime1">
              <a:rPr lang="en-US" smtClean="0"/>
              <a:t>4/24/2024</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FC9A72C8-1C87-42EF-8A11-BF6DFA19ED8B}" type="datetime1">
              <a:rPr lang="en-US" smtClean="0"/>
              <a:t>4/24/2024</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jpeg"/><Relationship Id="rId1" Type="http://schemas.openxmlformats.org/officeDocument/2006/relationships/slideLayout" Target="../slideLayouts/slideLayout3.xml"/><Relationship Id="rId5" Type="http://schemas.openxmlformats.org/officeDocument/2006/relationships/image" Target="../media/image17.jpe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0.png"/><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4.png"/><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hyperlink" Target="https://railuk.com/mental-health/rssb-leading-mental-health-awareness/" TargetMode="External"/><Relationship Id="rId7" Type="http://schemas.openxmlformats.org/officeDocument/2006/relationships/hyperlink" Target="https://creativecommons.org/licenses/by-nc-nd/3.0/" TargetMode="External"/><Relationship Id="rId2" Type="http://schemas.openxmlformats.org/officeDocument/2006/relationships/image" Target="../media/image26.jpeg"/><Relationship Id="rId1" Type="http://schemas.openxmlformats.org/officeDocument/2006/relationships/slideLayout" Target="../slideLayouts/slideLayout3.xml"/><Relationship Id="rId6" Type="http://schemas.openxmlformats.org/officeDocument/2006/relationships/hyperlink" Target="https://creativecommons.org/licenses/by-sa/3.0/" TargetMode="External"/><Relationship Id="rId5" Type="http://schemas.openxmlformats.org/officeDocument/2006/relationships/hyperlink" Target="https://www.flickr.com/photos/lumaxart/2291430665" TargetMode="External"/><Relationship Id="rId4" Type="http://schemas.openxmlformats.org/officeDocument/2006/relationships/image" Target="../media/image27.jpeg"/></Relationships>
</file>

<file path=ppt/slides/_rels/slide29.xml.rels><?xml version="1.0" encoding="UTF-8" standalone="yes"?>
<Relationships xmlns="http://schemas.openxmlformats.org/package/2006/relationships"><Relationship Id="rId3" Type="http://schemas.openxmlformats.org/officeDocument/2006/relationships/hyperlink" Target="https://railuk.com/mental-health/rssb-leading-mental-health-awareness/" TargetMode="External"/><Relationship Id="rId2" Type="http://schemas.openxmlformats.org/officeDocument/2006/relationships/image" Target="../media/image26.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Free vector graphic: Mental, Health, Mental Health - Free Image on ...">
            <a:extLst>
              <a:ext uri="{FF2B5EF4-FFF2-40B4-BE49-F238E27FC236}">
                <a16:creationId xmlns:a16="http://schemas.microsoft.com/office/drawing/2014/main" id="{54782F58-6CB2-A680-6ABD-9FD20EBFAA0D}"/>
              </a:ext>
            </a:extLst>
          </p:cNvPr>
          <p:cNvPicPr>
            <a:picLocks noChangeAspect="1"/>
          </p:cNvPicPr>
          <p:nvPr/>
        </p:nvPicPr>
        <p:blipFill rotWithShape="1">
          <a:blip r:embed="rId2"/>
          <a:srcRect t="5939" r="27033" b="3152"/>
          <a:stretch/>
        </p:blipFill>
        <p:spPr>
          <a:xfrm>
            <a:off x="3523488" y="10284"/>
            <a:ext cx="8668512" cy="6857990"/>
          </a:xfrm>
          <a:prstGeom prst="rect">
            <a:avLst/>
          </a:prstGeom>
        </p:spPr>
      </p:pic>
      <p:sp>
        <p:nvSpPr>
          <p:cNvPr id="16" name="Rectangle 15">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488279" y="967903"/>
            <a:ext cx="6796099" cy="2642847"/>
          </a:xfrm>
        </p:spPr>
        <p:txBody>
          <a:bodyPr anchor="b">
            <a:noAutofit/>
          </a:bodyPr>
          <a:lstStyle/>
          <a:p>
            <a:r>
              <a:rPr lang="en-US" sz="4000" dirty="0">
                <a:solidFill>
                  <a:schemeClr val="bg1"/>
                </a:solidFill>
                <a:latin typeface="Times New Roman" panose="02020603050405020304" pitchFamily="18" charset="0"/>
                <a:cs typeface="Times New Roman" panose="02020603050405020304" pitchFamily="18" charset="0"/>
              </a:rPr>
              <a:t>A MENTAL HEALTH CLASSIFICATION MODEL USING DEEP LEARNING AND NLP</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477980" y="4872922"/>
            <a:ext cx="4023359" cy="1208141"/>
          </a:xfrm>
        </p:spPr>
        <p:txBody>
          <a:bodyPr vert="horz" lIns="91440" tIns="45720" rIns="91440" bIns="45720" rtlCol="0" anchor="t">
            <a:normAutofit/>
          </a:bodyPr>
          <a:lstStyle/>
          <a:p>
            <a:r>
              <a:rPr lang="en-US" sz="2000" dirty="0">
                <a:solidFill>
                  <a:schemeClr val="bg1"/>
                </a:solidFill>
                <a:latin typeface="Times New Roman" panose="02020603050405020304" pitchFamily="18" charset="0"/>
                <a:cs typeface="Times New Roman" panose="02020603050405020304" pitchFamily="18" charset="0"/>
              </a:rPr>
              <a:t>Name :- Patel Vedant </a:t>
            </a:r>
            <a:r>
              <a:rPr lang="en-US" sz="2000" dirty="0" err="1">
                <a:solidFill>
                  <a:schemeClr val="bg1"/>
                </a:solidFill>
                <a:latin typeface="Times New Roman" panose="02020603050405020304" pitchFamily="18" charset="0"/>
                <a:cs typeface="Times New Roman" panose="02020603050405020304" pitchFamily="18" charset="0"/>
              </a:rPr>
              <a:t>Vikrambhai</a:t>
            </a:r>
          </a:p>
          <a:p>
            <a:r>
              <a:rPr lang="en-US" sz="2000" dirty="0">
                <a:solidFill>
                  <a:schemeClr val="bg1"/>
                </a:solidFill>
                <a:latin typeface="Times New Roman" panose="02020603050405020304" pitchFamily="18" charset="0"/>
                <a:cs typeface="Times New Roman" panose="02020603050405020304" pitchFamily="18" charset="0"/>
              </a:rPr>
              <a:t>R.g.no :- 20BCE1779</a:t>
            </a:r>
          </a:p>
          <a:p>
            <a:r>
              <a:rPr lang="en-US" sz="2000" dirty="0">
                <a:solidFill>
                  <a:schemeClr val="bg1"/>
                </a:solidFill>
                <a:latin typeface="Times New Roman" panose="02020603050405020304" pitchFamily="18" charset="0"/>
                <a:cs typeface="Times New Roman" panose="02020603050405020304" pitchFamily="18" charset="0"/>
              </a:rPr>
              <a:t>Guide :- DR. Vinothini A</a:t>
            </a:r>
          </a:p>
          <a:p>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86F90D1-C7DA-BCF3-2DCF-CF8314EF812B}"/>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DC963AC-D0D9-16CB-5E3B-C8A3E9CDD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30BC86-2F9B-4505-074F-CBB6DB088BA7}"/>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 Modules</a:t>
            </a:r>
          </a:p>
        </p:txBody>
      </p:sp>
      <p:sp>
        <p:nvSpPr>
          <p:cNvPr id="13" name="sketchy line">
            <a:extLst>
              <a:ext uri="{FF2B5EF4-FFF2-40B4-BE49-F238E27FC236}">
                <a16:creationId xmlns:a16="http://schemas.microsoft.com/office/drawing/2014/main" id="{DD6C5DFE-BD97-FAEC-BA34-166C352D9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BEF68E43-1AD8-1C56-1BAF-201994D69F9C}"/>
              </a:ext>
            </a:extLst>
          </p:cNvPr>
          <p:cNvSpPr>
            <a:spLocks noGrp="1"/>
          </p:cNvSpPr>
          <p:nvPr>
            <p:ph type="body" idx="1"/>
          </p:nvPr>
        </p:nvSpPr>
        <p:spPr>
          <a:xfrm>
            <a:off x="572493" y="1726852"/>
            <a:ext cx="8196362" cy="4831581"/>
          </a:xfrm>
        </p:spPr>
        <p:txBody>
          <a:bodyPr vert="horz" lIns="91440" tIns="45720" rIns="91440" bIns="45720" rtlCol="0" anchor="t">
            <a:noAutofit/>
          </a:bodyPr>
          <a:lstStyle/>
          <a:p>
            <a:pPr>
              <a:lnSpc>
                <a:spcPct val="100000"/>
              </a:lnSpc>
            </a:pPr>
            <a:r>
              <a:rPr lang="en-US" sz="1800" b="1" dirty="0">
                <a:solidFill>
                  <a:schemeClr val="tx1"/>
                </a:solidFill>
                <a:latin typeface="Times New Roman"/>
                <a:ea typeface="+mn-lt"/>
                <a:cs typeface="+mn-lt"/>
              </a:rPr>
              <a:t>1. Data Collection and Preprocessing:</a:t>
            </a:r>
            <a:endParaRPr lang="en-US" sz="1800" b="1"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Data Collection:</a:t>
            </a:r>
            <a:r>
              <a:rPr lang="en-US" sz="1800" dirty="0">
                <a:solidFill>
                  <a:srgbClr val="000000"/>
                </a:solidFill>
                <a:latin typeface="Times New Roman"/>
                <a:ea typeface="+mn-lt"/>
                <a:cs typeface="+mn-lt"/>
              </a:rPr>
              <a:t> Gather a diverse dataset containing text samples related to mental health. This can include forums, social media posts, clinical notes, etc.</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Text Cleaning:</a:t>
            </a:r>
            <a:r>
              <a:rPr lang="en-US" sz="1800" dirty="0">
                <a:solidFill>
                  <a:srgbClr val="000000"/>
                </a:solidFill>
                <a:latin typeface="Times New Roman"/>
                <a:ea typeface="+mn-lt"/>
                <a:cs typeface="+mn-lt"/>
              </a:rPr>
              <a:t> Preprocess the text data by removing irrelevant information, special characters, and performing tasks like stemming or lemmatization.</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Tokenization:</a:t>
            </a:r>
            <a:r>
              <a:rPr lang="en-US" sz="1800" dirty="0">
                <a:solidFill>
                  <a:srgbClr val="000000"/>
                </a:solidFill>
                <a:latin typeface="Times New Roman"/>
                <a:ea typeface="+mn-lt"/>
                <a:cs typeface="+mn-lt"/>
              </a:rPr>
              <a:t> Break down the text into individual words or tokens.</a:t>
            </a:r>
          </a:p>
          <a:p>
            <a:pPr>
              <a:lnSpc>
                <a:spcPct val="100000"/>
              </a:lnSpc>
            </a:pPr>
            <a:endParaRPr lang="en-US" sz="1800" dirty="0">
              <a:solidFill>
                <a:srgbClr val="000000"/>
              </a:solidFill>
              <a:latin typeface="Times New Roman"/>
              <a:cs typeface="Times New Roman"/>
            </a:endParaRPr>
          </a:p>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 Word Embeddings:</a:t>
            </a:r>
          </a:p>
          <a:p>
            <a:pPr marL="171450" indent="-171450">
              <a:lnSpc>
                <a:spcPct val="100000"/>
              </a:lnSpc>
              <a:buFont typeface="Wingdings" panose="020B0604020202020204" pitchFamily="34" charset="0"/>
              <a:buChar char="Ø"/>
            </a:pPr>
            <a:r>
              <a:rPr lang="en-US" sz="1800" dirty="0">
                <a:solidFill>
                  <a:schemeClr val="tx1"/>
                </a:solidFill>
                <a:latin typeface="Times New Roman"/>
                <a:cs typeface="Times New Roman"/>
              </a:rPr>
              <a:t>Word Embedding Layer: Convert words into numerical vectors to represent semantic relationships. Techniques like Word2Vec, </a:t>
            </a:r>
            <a:r>
              <a:rPr lang="en-US" sz="1800" dirty="0" err="1">
                <a:solidFill>
                  <a:schemeClr val="tx1"/>
                </a:solidFill>
                <a:latin typeface="Times New Roman"/>
                <a:cs typeface="Times New Roman"/>
              </a:rPr>
              <a:t>GloVe</a:t>
            </a:r>
            <a:r>
              <a:rPr lang="en-US" sz="1800" dirty="0">
                <a:solidFill>
                  <a:schemeClr val="tx1"/>
                </a:solidFill>
                <a:latin typeface="Times New Roman"/>
                <a:cs typeface="Times New Roman"/>
              </a:rPr>
              <a:t>, or pre-trained embeddings (e.g., Word2Vec, </a:t>
            </a:r>
            <a:r>
              <a:rPr lang="en-US" sz="1800" dirty="0" err="1">
                <a:solidFill>
                  <a:schemeClr val="tx1"/>
                </a:solidFill>
                <a:latin typeface="Times New Roman"/>
                <a:cs typeface="Times New Roman"/>
              </a:rPr>
              <a:t>GloVe</a:t>
            </a:r>
            <a:r>
              <a:rPr lang="en-US" sz="1800" dirty="0">
                <a:solidFill>
                  <a:schemeClr val="tx1"/>
                </a:solidFill>
                <a:latin typeface="Times New Roman"/>
                <a:cs typeface="Times New Roman"/>
              </a:rPr>
              <a:t>, or embeddings from transformer models like BERT) can be used.</a:t>
            </a:r>
          </a:p>
          <a:p>
            <a:pPr>
              <a:lnSpc>
                <a:spcPct val="100000"/>
              </a:lnSpc>
            </a:pPr>
            <a:endParaRPr lang="en-US" sz="1800" dirty="0">
              <a:solidFill>
                <a:schemeClr val="tx1"/>
              </a:solidFill>
              <a:latin typeface="Times New Roman"/>
              <a:cs typeface="Times New Roman"/>
            </a:endParaRPr>
          </a:p>
          <a:p>
            <a:pPr>
              <a:lnSpc>
                <a:spcPct val="100000"/>
              </a:lnSpc>
            </a:pPr>
            <a:r>
              <a:rPr lang="en-US" sz="1800" dirty="0">
                <a:solidFill>
                  <a:schemeClr val="tx1"/>
                </a:solidFill>
                <a:latin typeface="Times New Roman"/>
                <a:cs typeface="Times New Roman"/>
              </a:rPr>
              <a:t> </a:t>
            </a:r>
          </a:p>
        </p:txBody>
      </p:sp>
      <p:pic>
        <p:nvPicPr>
          <p:cNvPr id="6" name="Picture 5" descr="Pink human brain graphic illustration | Free vector - 429458">
            <a:extLst>
              <a:ext uri="{FF2B5EF4-FFF2-40B4-BE49-F238E27FC236}">
                <a16:creationId xmlns:a16="http://schemas.microsoft.com/office/drawing/2014/main" id="{89B63595-489D-9950-A1A3-672804932D0F}"/>
              </a:ext>
            </a:extLst>
          </p:cNvPr>
          <p:cNvPicPr>
            <a:picLocks noChangeAspect="1"/>
          </p:cNvPicPr>
          <p:nvPr/>
        </p:nvPicPr>
        <p:blipFill rotWithShape="1">
          <a:blip r:embed="rId2"/>
          <a:srcRect l="3795" r="-3" b="-3"/>
          <a:stretch/>
        </p:blipFill>
        <p:spPr>
          <a:xfrm>
            <a:off x="9034900" y="2711814"/>
            <a:ext cx="2581822" cy="2418053"/>
          </a:xfrm>
          <a:prstGeom prst="rect">
            <a:avLst/>
          </a:prstGeom>
        </p:spPr>
      </p:pic>
      <p:sp>
        <p:nvSpPr>
          <p:cNvPr id="5" name="Slide Number Placeholder 4">
            <a:extLst>
              <a:ext uri="{FF2B5EF4-FFF2-40B4-BE49-F238E27FC236}">
                <a16:creationId xmlns:a16="http://schemas.microsoft.com/office/drawing/2014/main" id="{82D52C8E-4081-0530-91AA-B6080A68D02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10</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24206661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84EC273-B513-A8F9-FAFC-27FFD120CF5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78AB801-99A0-BCAC-F563-9454C7F97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D07BCD-5DA8-1A17-F44D-D3DCB626F00F}"/>
              </a:ext>
            </a:extLst>
          </p:cNvPr>
          <p:cNvSpPr>
            <a:spLocks noGrp="1"/>
          </p:cNvSpPr>
          <p:nvPr>
            <p:ph type="title"/>
          </p:nvPr>
        </p:nvSpPr>
        <p:spPr>
          <a:xfrm>
            <a:off x="539335" y="411889"/>
            <a:ext cx="11039114" cy="857767"/>
          </a:xfrm>
        </p:spPr>
        <p:txBody>
          <a:bodyPr vert="horz" lIns="91440" tIns="45720" rIns="91440" bIns="45720" rtlCol="0" anchor="b">
            <a:normAutofit fontScale="90000"/>
          </a:bodyPr>
          <a:lstStyle/>
          <a:p>
            <a:pPr algn="ctr"/>
            <a:r>
              <a:rPr lang="en-US" sz="4400" dirty="0">
                <a:latin typeface="Times New Roman"/>
                <a:cs typeface="Times New Roman"/>
              </a:rPr>
              <a:t>Modules</a:t>
            </a:r>
            <a:br>
              <a:rPr lang="en-US" sz="4400" dirty="0">
                <a:latin typeface="Times New Roman"/>
                <a:cs typeface="Times New Roman"/>
              </a:rPr>
            </a:br>
            <a:r>
              <a:rPr lang="en-US" sz="1300" b="0" i="1" dirty="0">
                <a:latin typeface="Times New Roman"/>
                <a:cs typeface="Times New Roman"/>
              </a:rPr>
              <a:t>Figure. 2 Top 5 dataset attributes</a:t>
            </a:r>
            <a:endParaRPr lang="en-US" sz="4400" i="1" dirty="0">
              <a:latin typeface="Times New Roman"/>
              <a:cs typeface="Times New Roman"/>
            </a:endParaRPr>
          </a:p>
        </p:txBody>
      </p:sp>
      <p:sp>
        <p:nvSpPr>
          <p:cNvPr id="13" name="sketchy line">
            <a:extLst>
              <a:ext uri="{FF2B5EF4-FFF2-40B4-BE49-F238E27FC236}">
                <a16:creationId xmlns:a16="http://schemas.microsoft.com/office/drawing/2014/main" id="{B6078AF0-DBC4-417A-36A0-EEC82CD41A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4A4C85D9-35D9-32B8-579C-09D9DCF0427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11</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8122DA88-71C2-4CB5-8091-4A4DF4156799}"/>
              </a:ext>
            </a:extLst>
          </p:cNvPr>
          <p:cNvPicPr>
            <a:picLocks noChangeAspect="1"/>
          </p:cNvPicPr>
          <p:nvPr/>
        </p:nvPicPr>
        <p:blipFill>
          <a:blip r:embed="rId2"/>
          <a:stretch>
            <a:fillRect/>
          </a:stretch>
        </p:blipFill>
        <p:spPr>
          <a:xfrm>
            <a:off x="690989" y="1259616"/>
            <a:ext cx="10735807" cy="5096734"/>
          </a:xfrm>
          <a:prstGeom prst="rect">
            <a:avLst/>
          </a:prstGeom>
        </p:spPr>
      </p:pic>
    </p:spTree>
    <p:extLst>
      <p:ext uri="{BB962C8B-B14F-4D97-AF65-F5344CB8AC3E}">
        <p14:creationId xmlns:p14="http://schemas.microsoft.com/office/powerpoint/2010/main" val="3195696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35C9A12-AEE8-917A-5E99-AD29F0E7D32D}"/>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B6AFC85-7016-5E5F-102B-7999363BD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3C4577-91FB-1E46-0426-1A516CBB5D34}"/>
              </a:ext>
            </a:extLst>
          </p:cNvPr>
          <p:cNvSpPr>
            <a:spLocks noGrp="1"/>
          </p:cNvSpPr>
          <p:nvPr>
            <p:ph type="title"/>
          </p:nvPr>
        </p:nvSpPr>
        <p:spPr>
          <a:xfrm>
            <a:off x="500412" y="145862"/>
            <a:ext cx="11039114" cy="857767"/>
          </a:xfrm>
        </p:spPr>
        <p:txBody>
          <a:bodyPr vert="horz" lIns="91440" tIns="45720" rIns="91440" bIns="45720" rtlCol="0" anchor="b">
            <a:normAutofit fontScale="90000"/>
          </a:bodyPr>
          <a:lstStyle/>
          <a:p>
            <a:pPr algn="ctr"/>
            <a:r>
              <a:rPr lang="en-US" sz="4400" dirty="0">
                <a:latin typeface="Times New Roman"/>
                <a:cs typeface="Times New Roman"/>
              </a:rPr>
              <a:t> Modules</a:t>
            </a:r>
            <a:br>
              <a:rPr lang="en-US" sz="4400" dirty="0">
                <a:latin typeface="Times New Roman"/>
                <a:cs typeface="Times New Roman"/>
              </a:rPr>
            </a:br>
            <a:r>
              <a:rPr lang="en-US" sz="1200" b="0" i="1" dirty="0">
                <a:latin typeface="Times New Roman"/>
                <a:cs typeface="Times New Roman"/>
              </a:rPr>
              <a:t>Figure. 3 Top 5 attributes of dataset after clean dataset</a:t>
            </a:r>
            <a:endParaRPr lang="en-US" sz="4400" dirty="0">
              <a:latin typeface="Times New Roman"/>
              <a:cs typeface="Times New Roman"/>
            </a:endParaRPr>
          </a:p>
        </p:txBody>
      </p:sp>
      <p:sp>
        <p:nvSpPr>
          <p:cNvPr id="13" name="sketchy line">
            <a:extLst>
              <a:ext uri="{FF2B5EF4-FFF2-40B4-BE49-F238E27FC236}">
                <a16:creationId xmlns:a16="http://schemas.microsoft.com/office/drawing/2014/main" id="{172A771A-38A1-CD57-AEEF-691B544C9E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Pink human brain graphic illustration | Free vector - 429458">
            <a:extLst>
              <a:ext uri="{FF2B5EF4-FFF2-40B4-BE49-F238E27FC236}">
                <a16:creationId xmlns:a16="http://schemas.microsoft.com/office/drawing/2014/main" id="{6C1BA896-767B-C58B-0624-D3A012136E68}"/>
              </a:ext>
            </a:extLst>
          </p:cNvPr>
          <p:cNvPicPr>
            <a:picLocks noChangeAspect="1"/>
          </p:cNvPicPr>
          <p:nvPr/>
        </p:nvPicPr>
        <p:blipFill rotWithShape="1">
          <a:blip r:embed="rId2"/>
          <a:srcRect l="3795" r="-3" b="-3"/>
          <a:stretch/>
        </p:blipFill>
        <p:spPr>
          <a:xfrm>
            <a:off x="9425318" y="2721788"/>
            <a:ext cx="2581822" cy="2418053"/>
          </a:xfrm>
          <a:prstGeom prst="rect">
            <a:avLst/>
          </a:prstGeom>
        </p:spPr>
      </p:pic>
      <p:sp>
        <p:nvSpPr>
          <p:cNvPr id="5" name="Slide Number Placeholder 4">
            <a:extLst>
              <a:ext uri="{FF2B5EF4-FFF2-40B4-BE49-F238E27FC236}">
                <a16:creationId xmlns:a16="http://schemas.microsoft.com/office/drawing/2014/main" id="{A79756B1-2799-B545-A75E-3FF4602AC91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12</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CA722012-4B7D-6FF3-B33A-49DDD6D0333F}"/>
              </a:ext>
            </a:extLst>
          </p:cNvPr>
          <p:cNvPicPr>
            <a:picLocks noChangeAspect="1"/>
          </p:cNvPicPr>
          <p:nvPr/>
        </p:nvPicPr>
        <p:blipFill>
          <a:blip r:embed="rId3"/>
          <a:stretch>
            <a:fillRect/>
          </a:stretch>
        </p:blipFill>
        <p:spPr>
          <a:xfrm>
            <a:off x="500413" y="1003629"/>
            <a:ext cx="9062370" cy="2418052"/>
          </a:xfrm>
          <a:prstGeom prst="rect">
            <a:avLst/>
          </a:prstGeom>
        </p:spPr>
      </p:pic>
      <p:pic>
        <p:nvPicPr>
          <p:cNvPr id="9" name="Picture 8">
            <a:extLst>
              <a:ext uri="{FF2B5EF4-FFF2-40B4-BE49-F238E27FC236}">
                <a16:creationId xmlns:a16="http://schemas.microsoft.com/office/drawing/2014/main" id="{DAFCB6F8-B286-EDFB-2FDE-D6CF066B2838}"/>
              </a:ext>
            </a:extLst>
          </p:cNvPr>
          <p:cNvPicPr>
            <a:picLocks noChangeAspect="1"/>
          </p:cNvPicPr>
          <p:nvPr/>
        </p:nvPicPr>
        <p:blipFill>
          <a:blip r:embed="rId4"/>
          <a:stretch>
            <a:fillRect/>
          </a:stretch>
        </p:blipFill>
        <p:spPr>
          <a:xfrm>
            <a:off x="500412" y="3585681"/>
            <a:ext cx="9062371" cy="3027348"/>
          </a:xfrm>
          <a:prstGeom prst="rect">
            <a:avLst/>
          </a:prstGeom>
        </p:spPr>
      </p:pic>
    </p:spTree>
    <p:extLst>
      <p:ext uri="{BB962C8B-B14F-4D97-AF65-F5344CB8AC3E}">
        <p14:creationId xmlns:p14="http://schemas.microsoft.com/office/powerpoint/2010/main" val="957307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9961E01-7B7F-C8DD-21F9-444437E87407}"/>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0C7654F-F02B-68CE-B7C3-8D6C016985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84F66B-B36D-7BE5-AED3-87B0A236A5E3}"/>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30B0C3D4-888A-3FF3-6980-F55B5108AB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8CB84A1D-B66E-34E3-4E67-0EFB6A49F04D}"/>
              </a:ext>
            </a:extLst>
          </p:cNvPr>
          <p:cNvSpPr>
            <a:spLocks noGrp="1"/>
          </p:cNvSpPr>
          <p:nvPr>
            <p:ph type="body" idx="1"/>
          </p:nvPr>
        </p:nvSpPr>
        <p:spPr>
          <a:xfrm>
            <a:off x="414238" y="1595841"/>
            <a:ext cx="8196362" cy="4994442"/>
          </a:xfrm>
        </p:spPr>
        <p:txBody>
          <a:bodyPr vert="horz" lIns="91440" tIns="45720" rIns="91440" bIns="45720" rtlCol="0" anchor="t">
            <a:noAutofit/>
          </a:bodyPr>
          <a:lstStyle/>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Tokenization</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Tokenization breaks text into smaller parts for easier machine analysis, helping machines understand human language. Tokenization, in the realm of Natural Language Processing (NLP) and machine learning, refers to the process of converting a sequence of text into smaller parts, known as tokens.</a:t>
            </a:r>
          </a:p>
          <a:p>
            <a:pPr algn="ctr">
              <a:lnSpc>
                <a:spcPct val="100000"/>
              </a:lnSpc>
            </a:pPr>
            <a:r>
              <a:rPr lang="en-US" sz="1200" i="1" dirty="0">
                <a:solidFill>
                  <a:schemeClr val="tx1"/>
                </a:solidFill>
                <a:latin typeface="Times New Roman"/>
                <a:cs typeface="Times New Roman"/>
              </a:rPr>
              <a:t>Figure. 4 Tokenization Process</a:t>
            </a:r>
          </a:p>
          <a:p>
            <a:pPr>
              <a:lnSpc>
                <a:spcPct val="100000"/>
              </a:lnSpc>
            </a:pPr>
            <a:endParaRPr lang="en-US" sz="1800" b="1" dirty="0">
              <a:solidFill>
                <a:schemeClr val="tx1"/>
              </a:solidFill>
              <a:latin typeface="Times New Roman"/>
              <a:cs typeface="Times New Roman"/>
            </a:endParaRPr>
          </a:p>
          <a:p>
            <a:pPr marL="285750" indent="-285750">
              <a:lnSpc>
                <a:spcPct val="100000"/>
              </a:lnSpc>
              <a:buFont typeface="Wingdings" panose="05000000000000000000" pitchFamily="2" charset="2"/>
              <a:buChar char="Ø"/>
            </a:pPr>
            <a:endParaRPr lang="en-US" sz="1800" b="1" dirty="0">
              <a:solidFill>
                <a:schemeClr val="tx1"/>
              </a:solidFill>
              <a:latin typeface="Times New Roman"/>
              <a:cs typeface="Times New Roman"/>
            </a:endParaRPr>
          </a:p>
          <a:p>
            <a:pPr marL="285750" indent="-285750">
              <a:lnSpc>
                <a:spcPct val="100000"/>
              </a:lnSpc>
              <a:buFont typeface="Arial" panose="020B0604020202020204" pitchFamily="34" charset="0"/>
              <a:buChar char="•"/>
            </a:pPr>
            <a:endParaRPr lang="en-US" sz="1800" b="1"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A203A1AA-7928-56F7-1D38-80DCF69AF730}"/>
              </a:ext>
            </a:extLst>
          </p:cNvPr>
          <p:cNvPicPr>
            <a:picLocks noChangeAspect="1"/>
          </p:cNvPicPr>
          <p:nvPr/>
        </p:nvPicPr>
        <p:blipFill rotWithShape="1">
          <a:blip r:embed="rId2"/>
          <a:srcRect l="3795" r="-3" b="-3"/>
          <a:stretch/>
        </p:blipFill>
        <p:spPr>
          <a:xfrm>
            <a:off x="8355279" y="2073382"/>
            <a:ext cx="3261443" cy="3056485"/>
          </a:xfrm>
          <a:prstGeom prst="rect">
            <a:avLst/>
          </a:prstGeom>
        </p:spPr>
      </p:pic>
      <p:sp>
        <p:nvSpPr>
          <p:cNvPr id="5" name="Slide Number Placeholder 4">
            <a:extLst>
              <a:ext uri="{FF2B5EF4-FFF2-40B4-BE49-F238E27FC236}">
                <a16:creationId xmlns:a16="http://schemas.microsoft.com/office/drawing/2014/main" id="{D3B17075-80EA-335D-DAB4-89089CDAB97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13</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94297F9A-5BDF-4101-0095-E3ADFD7FEB3D}"/>
              </a:ext>
            </a:extLst>
          </p:cNvPr>
          <p:cNvPicPr>
            <a:picLocks noChangeAspect="1"/>
          </p:cNvPicPr>
          <p:nvPr/>
        </p:nvPicPr>
        <p:blipFill>
          <a:blip r:embed="rId3"/>
          <a:stretch>
            <a:fillRect/>
          </a:stretch>
        </p:blipFill>
        <p:spPr>
          <a:xfrm>
            <a:off x="464086" y="3737717"/>
            <a:ext cx="8096666" cy="2877478"/>
          </a:xfrm>
          <a:prstGeom prst="rect">
            <a:avLst/>
          </a:prstGeom>
        </p:spPr>
      </p:pic>
    </p:spTree>
    <p:extLst>
      <p:ext uri="{BB962C8B-B14F-4D97-AF65-F5344CB8AC3E}">
        <p14:creationId xmlns:p14="http://schemas.microsoft.com/office/powerpoint/2010/main" val="13627465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B821435-4FE5-FA54-48E2-CCBF9A044023}"/>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F235A00-F20C-87AA-E1C5-0E2B5A28F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6D27F1-529C-CA49-8CDF-D656CEA06CDB}"/>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6A6115FD-5119-8524-07B6-97CEF740D6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E92CF836-EB54-E08F-49F2-09732FA4D494}"/>
              </a:ext>
            </a:extLst>
          </p:cNvPr>
          <p:cNvSpPr>
            <a:spLocks noGrp="1"/>
          </p:cNvSpPr>
          <p:nvPr>
            <p:ph type="body" idx="1"/>
          </p:nvPr>
        </p:nvSpPr>
        <p:spPr>
          <a:xfrm>
            <a:off x="414238" y="1544470"/>
            <a:ext cx="8196362" cy="4994442"/>
          </a:xfrm>
        </p:spPr>
        <p:txBody>
          <a:bodyPr vert="horz" lIns="91440" tIns="45720" rIns="91440" bIns="45720" rtlCol="0" anchor="t">
            <a:noAutofit/>
          </a:bodyPr>
          <a:lstStyle/>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Stemming</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Stemming is a technique used to extract the base form of the words by removing affixes from them. It is just like cutting down the branches of a tree to its stems. For example, the stem of the words eating, eats, eaten is eat.</a:t>
            </a: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Lemmatization</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Lemmatization is a text pre-processing technique used in natural language processing (NLP) models to break a word down to its root meaning to identify similarities. For example, a lemmatization algorithm would reduce the word better to its root word, or </a:t>
            </a:r>
            <a:r>
              <a:rPr lang="en-US" sz="1800" dirty="0" err="1">
                <a:solidFill>
                  <a:schemeClr val="tx1"/>
                </a:solidFill>
                <a:latin typeface="Times New Roman"/>
                <a:cs typeface="Times New Roman"/>
              </a:rPr>
              <a:t>lemme</a:t>
            </a:r>
            <a:r>
              <a:rPr lang="en-US" sz="1800" dirty="0">
                <a:solidFill>
                  <a:schemeClr val="tx1"/>
                </a:solidFill>
                <a:latin typeface="Times New Roman"/>
                <a:cs typeface="Times New Roman"/>
              </a:rPr>
              <a:t>, good.</a:t>
            </a: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Part of speech tagging</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The process of marking up a word in a text (corpus) as corresponding to a particular part of speech, based on both its definition and its context.</a:t>
            </a: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49E1CF6E-3DAA-15F7-06E8-55433E12E0BC}"/>
              </a:ext>
            </a:extLst>
          </p:cNvPr>
          <p:cNvPicPr>
            <a:picLocks noChangeAspect="1"/>
          </p:cNvPicPr>
          <p:nvPr/>
        </p:nvPicPr>
        <p:blipFill rotWithShape="1">
          <a:blip r:embed="rId2"/>
          <a:srcRect l="3795" r="-3" b="-3"/>
          <a:stretch/>
        </p:blipFill>
        <p:spPr>
          <a:xfrm>
            <a:off x="8355279" y="2073382"/>
            <a:ext cx="3261443" cy="3056485"/>
          </a:xfrm>
          <a:prstGeom prst="rect">
            <a:avLst/>
          </a:prstGeom>
        </p:spPr>
      </p:pic>
      <p:sp>
        <p:nvSpPr>
          <p:cNvPr id="5" name="Slide Number Placeholder 4">
            <a:extLst>
              <a:ext uri="{FF2B5EF4-FFF2-40B4-BE49-F238E27FC236}">
                <a16:creationId xmlns:a16="http://schemas.microsoft.com/office/drawing/2014/main" id="{1ADF6E03-9CED-5222-47E2-29CA3558355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14</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1134782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23FB959-9425-D24F-D3CC-14C57AAFCAF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B63272A-06D0-4EC9-0214-BB207C3B4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D271C8-5657-C02B-AF9A-5F198EF9FAB4}"/>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580A1563-9384-ED57-07FD-55B05FF8A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00D1A38-702D-98F0-81C6-8A66FE34E2D0}"/>
              </a:ext>
            </a:extLst>
          </p:cNvPr>
          <p:cNvSpPr>
            <a:spLocks noGrp="1"/>
          </p:cNvSpPr>
          <p:nvPr>
            <p:ph type="body" idx="1"/>
          </p:nvPr>
        </p:nvSpPr>
        <p:spPr>
          <a:xfrm>
            <a:off x="414238" y="1544470"/>
            <a:ext cx="8196362" cy="4994442"/>
          </a:xfrm>
        </p:spPr>
        <p:txBody>
          <a:bodyPr vert="horz" lIns="91440" tIns="45720" rIns="91440" bIns="45720" rtlCol="0" anchor="t">
            <a:noAutofit/>
          </a:bodyPr>
          <a:lstStyle/>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Normalizer</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Normalization helps you keep your database organized. It reduces the duplication of data and improves its integrity. In its first normal form, the relation consists of unique values with no-repeat values. The second normal form eliminates all partial dependencies.</a:t>
            </a:r>
          </a:p>
          <a:p>
            <a:pPr algn="ctr">
              <a:lnSpc>
                <a:spcPct val="100000"/>
              </a:lnSpc>
            </a:pPr>
            <a:r>
              <a:rPr lang="en-US" sz="1200" i="1" dirty="0">
                <a:solidFill>
                  <a:schemeClr val="tx1"/>
                </a:solidFill>
                <a:latin typeface="Times New Roman"/>
                <a:cs typeface="Times New Roman"/>
              </a:rPr>
              <a:t>Figure. 5 Normalization Process</a:t>
            </a: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B9867A20-C1ED-1E8A-2B49-8A32765FCFB8}"/>
              </a:ext>
            </a:extLst>
          </p:cNvPr>
          <p:cNvPicPr>
            <a:picLocks noChangeAspect="1"/>
          </p:cNvPicPr>
          <p:nvPr/>
        </p:nvPicPr>
        <p:blipFill rotWithShape="1">
          <a:blip r:embed="rId2"/>
          <a:srcRect l="3795" r="-3" b="-3"/>
          <a:stretch/>
        </p:blipFill>
        <p:spPr>
          <a:xfrm>
            <a:off x="8599912" y="372515"/>
            <a:ext cx="3261443" cy="3056485"/>
          </a:xfrm>
          <a:prstGeom prst="rect">
            <a:avLst/>
          </a:prstGeom>
        </p:spPr>
      </p:pic>
      <p:sp>
        <p:nvSpPr>
          <p:cNvPr id="5" name="Slide Number Placeholder 4">
            <a:extLst>
              <a:ext uri="{FF2B5EF4-FFF2-40B4-BE49-F238E27FC236}">
                <a16:creationId xmlns:a16="http://schemas.microsoft.com/office/drawing/2014/main" id="{7CD65567-C72C-D07C-8143-743134C3A78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15</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E1AD4A63-ADE6-3240-3E22-BADC5D09F2EB}"/>
              </a:ext>
            </a:extLst>
          </p:cNvPr>
          <p:cNvPicPr>
            <a:picLocks noChangeAspect="1"/>
          </p:cNvPicPr>
          <p:nvPr/>
        </p:nvPicPr>
        <p:blipFill>
          <a:blip r:embed="rId3"/>
          <a:stretch>
            <a:fillRect/>
          </a:stretch>
        </p:blipFill>
        <p:spPr>
          <a:xfrm>
            <a:off x="414238" y="3582316"/>
            <a:ext cx="9346211" cy="3188280"/>
          </a:xfrm>
          <a:prstGeom prst="rect">
            <a:avLst/>
          </a:prstGeom>
        </p:spPr>
      </p:pic>
    </p:spTree>
    <p:extLst>
      <p:ext uri="{BB962C8B-B14F-4D97-AF65-F5344CB8AC3E}">
        <p14:creationId xmlns:p14="http://schemas.microsoft.com/office/powerpoint/2010/main" val="1243687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7E514F2-55AF-D4F9-EBF2-BD7DCB57682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889A7C4-665B-9FDC-9E4F-69741064D4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133EC8-E8AF-5BA3-1B3B-D3BEA76AC649}"/>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CAA9BB94-C5AC-EF9C-6CF9-4008F9FF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88D93DDF-0B45-19C7-7C0C-D17CEE0B999F}"/>
              </a:ext>
            </a:extLst>
          </p:cNvPr>
          <p:cNvSpPr>
            <a:spLocks noGrp="1"/>
          </p:cNvSpPr>
          <p:nvPr>
            <p:ph type="body" idx="1"/>
          </p:nvPr>
        </p:nvSpPr>
        <p:spPr>
          <a:xfrm>
            <a:off x="308225" y="1149491"/>
            <a:ext cx="8302375" cy="5389421"/>
          </a:xfrm>
        </p:spPr>
        <p:txBody>
          <a:bodyPr vert="horz" lIns="91440" tIns="45720" rIns="91440" bIns="45720" rtlCol="0" anchor="t">
            <a:noAutofit/>
          </a:bodyPr>
          <a:lstStyle/>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Stop words Removal</a:t>
            </a:r>
          </a:p>
          <a:p>
            <a:pPr>
              <a:lnSpc>
                <a:spcPct val="100000"/>
              </a:lnSpc>
              <a:buFont typeface="Wingdings" panose="020B0604020202020204" pitchFamily="34" charset="0"/>
              <a:buChar char="Ø"/>
            </a:pPr>
            <a:r>
              <a:rPr lang="en-US" sz="1800" dirty="0">
                <a:solidFill>
                  <a:schemeClr val="tx1"/>
                </a:solidFill>
                <a:latin typeface="Times New Roman"/>
                <a:cs typeface="Times New Roman"/>
              </a:rPr>
              <a:t>The idea is simply removing the words that occur commonly across all the documents in the corpus. Typically, articles and pronouns are generally classified as stop words.</a:t>
            </a:r>
          </a:p>
          <a:p>
            <a:pPr>
              <a:lnSpc>
                <a:spcPct val="100000"/>
              </a:lnSpc>
            </a:pPr>
            <a:endParaRPr lang="en-US" sz="1800" dirty="0">
              <a:solidFill>
                <a:schemeClr val="tx1"/>
              </a:solidFill>
              <a:latin typeface="Times New Roman"/>
              <a:cs typeface="Times New Roman"/>
            </a:endParaRPr>
          </a:p>
          <a:p>
            <a:pPr algn="ctr">
              <a:lnSpc>
                <a:spcPct val="100000"/>
              </a:lnSpc>
            </a:pPr>
            <a:r>
              <a:rPr lang="en-US" sz="1200" i="1" dirty="0">
                <a:solidFill>
                  <a:schemeClr val="tx1"/>
                </a:solidFill>
                <a:latin typeface="Times New Roman"/>
                <a:cs typeface="Times New Roman"/>
              </a:rPr>
              <a:t>Figure. 6 Stop Words Removal Process</a:t>
            </a: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C6B47E6B-CD17-F003-4C79-00BEC6E54579}"/>
              </a:ext>
            </a:extLst>
          </p:cNvPr>
          <p:cNvPicPr>
            <a:picLocks noChangeAspect="1"/>
          </p:cNvPicPr>
          <p:nvPr/>
        </p:nvPicPr>
        <p:blipFill rotWithShape="1">
          <a:blip r:embed="rId2"/>
          <a:srcRect l="3795" r="-3" b="-3"/>
          <a:stretch/>
        </p:blipFill>
        <p:spPr>
          <a:xfrm>
            <a:off x="8778495" y="117696"/>
            <a:ext cx="3261443" cy="3056485"/>
          </a:xfrm>
          <a:prstGeom prst="rect">
            <a:avLst/>
          </a:prstGeom>
        </p:spPr>
      </p:pic>
      <p:sp>
        <p:nvSpPr>
          <p:cNvPr id="5" name="Slide Number Placeholder 4">
            <a:extLst>
              <a:ext uri="{FF2B5EF4-FFF2-40B4-BE49-F238E27FC236}">
                <a16:creationId xmlns:a16="http://schemas.microsoft.com/office/drawing/2014/main" id="{32551146-A952-14F5-338F-4DB0EB43F2E3}"/>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16</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A36D39BB-167D-56F7-6482-40F05122BD4B}"/>
              </a:ext>
            </a:extLst>
          </p:cNvPr>
          <p:cNvPicPr>
            <a:picLocks noChangeAspect="1"/>
          </p:cNvPicPr>
          <p:nvPr/>
        </p:nvPicPr>
        <p:blipFill>
          <a:blip r:embed="rId3"/>
          <a:stretch>
            <a:fillRect/>
          </a:stretch>
        </p:blipFill>
        <p:spPr>
          <a:xfrm>
            <a:off x="393207" y="3025122"/>
            <a:ext cx="9588993" cy="3783192"/>
          </a:xfrm>
          <a:prstGeom prst="rect">
            <a:avLst/>
          </a:prstGeom>
        </p:spPr>
      </p:pic>
    </p:spTree>
    <p:extLst>
      <p:ext uri="{BB962C8B-B14F-4D97-AF65-F5344CB8AC3E}">
        <p14:creationId xmlns:p14="http://schemas.microsoft.com/office/powerpoint/2010/main" val="13537515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8A32D2-38CE-A5F6-D3CE-5E46BDF70E8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0D54E7D-9B9F-8830-3DB0-623C8F3B94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772CC7-BB92-15BB-5327-2D3B6ABD824D}"/>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3A72D06D-9940-6DC3-82B7-DF24451B2D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5A4CA8D0-FD18-E829-CF21-D0A79C74F553}"/>
              </a:ext>
            </a:extLst>
          </p:cNvPr>
          <p:cNvSpPr>
            <a:spLocks noGrp="1"/>
          </p:cNvSpPr>
          <p:nvPr>
            <p:ph type="body" idx="1"/>
          </p:nvPr>
        </p:nvSpPr>
        <p:spPr>
          <a:xfrm>
            <a:off x="317375" y="1149491"/>
            <a:ext cx="8293225" cy="5389421"/>
          </a:xfrm>
        </p:spPr>
        <p:txBody>
          <a:bodyPr vert="horz" lIns="91440" tIns="45720" rIns="91440" bIns="45720" rtlCol="0" anchor="t">
            <a:noAutofit/>
          </a:bodyPr>
          <a:lstStyle/>
          <a:p>
            <a:pPr>
              <a:lnSpc>
                <a:spcPct val="100000"/>
              </a:lnSpc>
            </a:pPr>
            <a:r>
              <a:rPr lang="en-US" sz="1800" b="1" dirty="0">
                <a:solidFill>
                  <a:schemeClr val="tx1"/>
                </a:solidFill>
                <a:latin typeface="Times New Roman"/>
                <a:ea typeface="+mn-lt"/>
                <a:cs typeface="+mn-lt"/>
              </a:rPr>
              <a:t>2. Model Training:</a:t>
            </a:r>
            <a:endParaRPr lang="en-US" sz="1800" b="1"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Loss Function:</a:t>
            </a:r>
            <a:r>
              <a:rPr lang="en-US" sz="1800" dirty="0">
                <a:solidFill>
                  <a:srgbClr val="000000"/>
                </a:solidFill>
                <a:latin typeface="Times New Roman"/>
                <a:ea typeface="+mn-lt"/>
                <a:cs typeface="+mn-lt"/>
              </a:rPr>
              <a:t> Define a suitable loss function for your classification task (e.g., binary cross-entropy for binary classification or categorical cross-entropy for multi-class classification).</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Optimizer:</a:t>
            </a:r>
            <a:r>
              <a:rPr lang="en-US" sz="1800" dirty="0">
                <a:solidFill>
                  <a:srgbClr val="000000"/>
                </a:solidFill>
                <a:latin typeface="Times New Roman"/>
                <a:ea typeface="+mn-lt"/>
                <a:cs typeface="+mn-lt"/>
              </a:rPr>
              <a:t> Choose an optimizer such as Adam or RMSprop.</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Training:</a:t>
            </a:r>
            <a:r>
              <a:rPr lang="en-US" sz="1800" dirty="0">
                <a:solidFill>
                  <a:srgbClr val="000000"/>
                </a:solidFill>
                <a:latin typeface="Times New Roman"/>
                <a:ea typeface="+mn-lt"/>
                <a:cs typeface="+mn-lt"/>
              </a:rPr>
              <a:t> Train the model on your dataset, monitoring performance on a validation set.</a:t>
            </a:r>
            <a:endParaRPr lang="en-US" sz="1800" dirty="0">
              <a:solidFill>
                <a:srgbClr val="000000"/>
              </a:solidFill>
              <a:latin typeface="Times New Roman"/>
              <a:cs typeface="Times New Roman"/>
            </a:endParaRPr>
          </a:p>
          <a:p>
            <a:pPr algn="ctr">
              <a:lnSpc>
                <a:spcPct val="100000"/>
              </a:lnSpc>
            </a:pPr>
            <a:r>
              <a:rPr lang="en-US" sz="1200" i="1" dirty="0">
                <a:solidFill>
                  <a:schemeClr val="tx1"/>
                </a:solidFill>
                <a:latin typeface="Times New Roman"/>
                <a:cs typeface="Times New Roman"/>
              </a:rPr>
              <a:t>Figure. 7 Model Building</a:t>
            </a:r>
          </a:p>
          <a:p>
            <a:pPr marL="171450" indent="-171450">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B92A7182-8E1C-FD06-6862-BD4389B2E78C}"/>
              </a:ext>
            </a:extLst>
          </p:cNvPr>
          <p:cNvPicPr>
            <a:picLocks noChangeAspect="1"/>
          </p:cNvPicPr>
          <p:nvPr/>
        </p:nvPicPr>
        <p:blipFill rotWithShape="1">
          <a:blip r:embed="rId2"/>
          <a:srcRect l="3795" r="-3" b="-3"/>
          <a:stretch/>
        </p:blipFill>
        <p:spPr>
          <a:xfrm>
            <a:off x="8355279" y="2073382"/>
            <a:ext cx="3261443" cy="3056485"/>
          </a:xfrm>
          <a:prstGeom prst="rect">
            <a:avLst/>
          </a:prstGeom>
        </p:spPr>
      </p:pic>
      <p:sp>
        <p:nvSpPr>
          <p:cNvPr id="5" name="Slide Number Placeholder 4">
            <a:extLst>
              <a:ext uri="{FF2B5EF4-FFF2-40B4-BE49-F238E27FC236}">
                <a16:creationId xmlns:a16="http://schemas.microsoft.com/office/drawing/2014/main" id="{FB0A3142-8C2E-8EBD-A6AE-13B733D9EF4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17</a:t>
            </a:fld>
            <a:endParaRPr lang="en-US">
              <a:solidFill>
                <a:prstClr val="black">
                  <a:tint val="75000"/>
                </a:prstClr>
              </a:solidFill>
              <a:latin typeface="Calibri" panose="020F0502020204030204"/>
            </a:endParaRPr>
          </a:p>
        </p:txBody>
      </p:sp>
      <p:pic>
        <p:nvPicPr>
          <p:cNvPr id="8" name="Picture 7">
            <a:extLst>
              <a:ext uri="{FF2B5EF4-FFF2-40B4-BE49-F238E27FC236}">
                <a16:creationId xmlns:a16="http://schemas.microsoft.com/office/drawing/2014/main" id="{981B8BD6-0003-6232-77F3-CE1DD92B3338}"/>
              </a:ext>
            </a:extLst>
          </p:cNvPr>
          <p:cNvPicPr>
            <a:picLocks noChangeAspect="1"/>
          </p:cNvPicPr>
          <p:nvPr/>
        </p:nvPicPr>
        <p:blipFill>
          <a:blip r:embed="rId3"/>
          <a:stretch>
            <a:fillRect/>
          </a:stretch>
        </p:blipFill>
        <p:spPr>
          <a:xfrm>
            <a:off x="317375" y="3961304"/>
            <a:ext cx="8134768" cy="2714682"/>
          </a:xfrm>
          <a:prstGeom prst="rect">
            <a:avLst/>
          </a:prstGeom>
        </p:spPr>
      </p:pic>
    </p:spTree>
    <p:extLst>
      <p:ext uri="{BB962C8B-B14F-4D97-AF65-F5344CB8AC3E}">
        <p14:creationId xmlns:p14="http://schemas.microsoft.com/office/powerpoint/2010/main" val="4901787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139E5F0-7C96-DEC2-A6C5-DD013A0153E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E197FE4-A27C-180D-AEF8-66141DD68D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59AF95-FF4B-0C89-1C07-E11C71355870}"/>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E5438D3A-5B03-F890-5A87-5C0B84C653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16445966-7152-00EC-E2DD-733F000C6A15}"/>
              </a:ext>
            </a:extLst>
          </p:cNvPr>
          <p:cNvSpPr>
            <a:spLocks noGrp="1"/>
          </p:cNvSpPr>
          <p:nvPr>
            <p:ph type="body" idx="1"/>
          </p:nvPr>
        </p:nvSpPr>
        <p:spPr>
          <a:xfrm>
            <a:off x="414238" y="1325366"/>
            <a:ext cx="8196362" cy="5213546"/>
          </a:xfrm>
        </p:spPr>
        <p:txBody>
          <a:bodyPr vert="horz" lIns="91440" tIns="45720" rIns="91440" bIns="45720" rtlCol="0" anchor="t">
            <a:noAutofit/>
          </a:bodyPr>
          <a:lstStyle/>
          <a:p>
            <a:pPr>
              <a:lnSpc>
                <a:spcPct val="100000"/>
              </a:lnSpc>
            </a:pPr>
            <a:r>
              <a:rPr lang="en-US" sz="1800" b="1" dirty="0">
                <a:solidFill>
                  <a:schemeClr val="tx1"/>
                </a:solidFill>
                <a:latin typeface="Times New Roman"/>
                <a:ea typeface="+mn-lt"/>
                <a:cs typeface="+mn-lt"/>
              </a:rPr>
              <a:t>3</a:t>
            </a:r>
            <a:r>
              <a:rPr lang="en-US" sz="1800" dirty="0">
                <a:solidFill>
                  <a:schemeClr val="tx1"/>
                </a:solidFill>
                <a:latin typeface="Times New Roman"/>
                <a:ea typeface="+mn-lt"/>
                <a:cs typeface="+mn-lt"/>
              </a:rPr>
              <a:t>. </a:t>
            </a:r>
            <a:r>
              <a:rPr lang="en-US" sz="1800" b="1" dirty="0">
                <a:solidFill>
                  <a:schemeClr val="tx1"/>
                </a:solidFill>
                <a:latin typeface="Times New Roman"/>
                <a:ea typeface="+mn-lt"/>
                <a:cs typeface="+mn-lt"/>
              </a:rPr>
              <a:t>Hyperparameter Tuning:</a:t>
            </a:r>
            <a:endParaRPr lang="en-US" sz="1800" b="1"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Grid Search or Random Search:</a:t>
            </a:r>
            <a:r>
              <a:rPr lang="en-US" sz="1800" dirty="0">
                <a:solidFill>
                  <a:srgbClr val="000000"/>
                </a:solidFill>
                <a:latin typeface="Times New Roman"/>
                <a:ea typeface="+mn-lt"/>
                <a:cs typeface="+mn-lt"/>
              </a:rPr>
              <a:t> Experiment with different hyperparameter values (e.g., learning rate, dropout rate units) to optimize model performance.</a:t>
            </a:r>
            <a:endParaRPr lang="en-US" sz="1800" dirty="0">
              <a:solidFill>
                <a:srgbClr val="000000"/>
              </a:solidFill>
              <a:latin typeface="Times New Roman"/>
              <a:cs typeface="Times New Roman"/>
            </a:endParaRPr>
          </a:p>
          <a:p>
            <a:pPr algn="ctr">
              <a:lnSpc>
                <a:spcPct val="100000"/>
              </a:lnSpc>
            </a:pPr>
            <a:r>
              <a:rPr lang="en-US" sz="1200" i="1" dirty="0">
                <a:solidFill>
                  <a:schemeClr val="tx1"/>
                </a:solidFill>
                <a:latin typeface="Times New Roman"/>
                <a:cs typeface="Times New Roman"/>
              </a:rPr>
              <a:t>Figure. 8 Model’s Epochs</a:t>
            </a:r>
          </a:p>
          <a:p>
            <a:pPr marL="171450" indent="-171450">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646BBA73-0599-B157-A12D-557C054D3C16}"/>
              </a:ext>
            </a:extLst>
          </p:cNvPr>
          <p:cNvPicPr>
            <a:picLocks noChangeAspect="1"/>
          </p:cNvPicPr>
          <p:nvPr/>
        </p:nvPicPr>
        <p:blipFill rotWithShape="1">
          <a:blip r:embed="rId2"/>
          <a:srcRect l="3795" r="-3" b="-3"/>
          <a:stretch/>
        </p:blipFill>
        <p:spPr>
          <a:xfrm>
            <a:off x="8927509" y="0"/>
            <a:ext cx="3261443" cy="3056485"/>
          </a:xfrm>
          <a:prstGeom prst="rect">
            <a:avLst/>
          </a:prstGeom>
        </p:spPr>
      </p:pic>
      <p:sp>
        <p:nvSpPr>
          <p:cNvPr id="5" name="Slide Number Placeholder 4">
            <a:extLst>
              <a:ext uri="{FF2B5EF4-FFF2-40B4-BE49-F238E27FC236}">
                <a16:creationId xmlns:a16="http://schemas.microsoft.com/office/drawing/2014/main" id="{4D4B2041-28E0-316D-121F-2B9699B3CC0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18</a:t>
            </a:fld>
            <a:endParaRPr lang="en-US">
              <a:solidFill>
                <a:prstClr val="black">
                  <a:tint val="75000"/>
                </a:prstClr>
              </a:solidFill>
              <a:latin typeface="Calibri" panose="020F0502020204030204"/>
            </a:endParaRPr>
          </a:p>
        </p:txBody>
      </p:sp>
      <p:pic>
        <p:nvPicPr>
          <p:cNvPr id="9" name="Picture 8">
            <a:extLst>
              <a:ext uri="{FF2B5EF4-FFF2-40B4-BE49-F238E27FC236}">
                <a16:creationId xmlns:a16="http://schemas.microsoft.com/office/drawing/2014/main" id="{8E931E16-BA43-DF6C-7A24-B8904860DF00}"/>
              </a:ext>
            </a:extLst>
          </p:cNvPr>
          <p:cNvPicPr>
            <a:picLocks noChangeAspect="1"/>
          </p:cNvPicPr>
          <p:nvPr/>
        </p:nvPicPr>
        <p:blipFill>
          <a:blip r:embed="rId3"/>
          <a:stretch>
            <a:fillRect/>
          </a:stretch>
        </p:blipFill>
        <p:spPr>
          <a:xfrm>
            <a:off x="414238" y="2849098"/>
            <a:ext cx="10044854" cy="3794793"/>
          </a:xfrm>
          <a:prstGeom prst="rect">
            <a:avLst/>
          </a:prstGeom>
        </p:spPr>
      </p:pic>
    </p:spTree>
    <p:extLst>
      <p:ext uri="{BB962C8B-B14F-4D97-AF65-F5344CB8AC3E}">
        <p14:creationId xmlns:p14="http://schemas.microsoft.com/office/powerpoint/2010/main" val="2558615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3249FBE-833B-5CAA-0420-415FD799A98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C78BA4A-4324-BAF9-3F36-EFCB94741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DC1D39-96D3-1F65-AF6F-1DCB2AE3363F}"/>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C5179110-25FC-7010-E7F2-79EAD4A711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BE2511AB-896B-1534-815C-928CA71F7AF8}"/>
              </a:ext>
            </a:extLst>
          </p:cNvPr>
          <p:cNvSpPr>
            <a:spLocks noGrp="1"/>
          </p:cNvSpPr>
          <p:nvPr>
            <p:ph type="body" idx="1"/>
          </p:nvPr>
        </p:nvSpPr>
        <p:spPr>
          <a:xfrm>
            <a:off x="327296" y="1149491"/>
            <a:ext cx="8283304" cy="5389421"/>
          </a:xfrm>
        </p:spPr>
        <p:txBody>
          <a:bodyPr vert="horz" lIns="91440" tIns="45720" rIns="91440" bIns="45720" rtlCol="0" anchor="t">
            <a:noAutofit/>
          </a:bodyPr>
          <a:lstStyle/>
          <a:p>
            <a:pPr>
              <a:lnSpc>
                <a:spcPct val="100000"/>
              </a:lnSpc>
            </a:pPr>
            <a:r>
              <a:rPr lang="en-US" sz="1800" b="1" dirty="0">
                <a:solidFill>
                  <a:schemeClr val="tx1"/>
                </a:solidFill>
                <a:latin typeface="Times New Roman"/>
                <a:ea typeface="+mn-lt"/>
                <a:cs typeface="+mn-lt"/>
              </a:rPr>
              <a:t>4. Evaluation Metrics:</a:t>
            </a:r>
            <a:endParaRPr lang="en-US" sz="1800" b="1"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Accuracy, Precision, Recall, F1 Score, </a:t>
            </a:r>
            <a:r>
              <a:rPr lang="en-US" sz="1800" dirty="0" err="1">
                <a:solidFill>
                  <a:schemeClr val="tx1"/>
                </a:solidFill>
                <a:latin typeface="Times New Roman"/>
                <a:ea typeface="+mn-lt"/>
                <a:cs typeface="+mn-lt"/>
              </a:rPr>
              <a:t>Rougescore</a:t>
            </a:r>
            <a:r>
              <a:rPr lang="en-US" sz="1800" dirty="0">
                <a:solidFill>
                  <a:schemeClr val="tx1"/>
                </a:solidFill>
                <a:latin typeface="Times New Roman"/>
                <a:ea typeface="+mn-lt"/>
                <a:cs typeface="+mn-lt"/>
              </a:rPr>
              <a:t>:</a:t>
            </a:r>
            <a:r>
              <a:rPr lang="en-US" sz="1800" dirty="0">
                <a:solidFill>
                  <a:srgbClr val="000000"/>
                </a:solidFill>
                <a:latin typeface="Times New Roman"/>
                <a:ea typeface="+mn-lt"/>
                <a:cs typeface="+mn-lt"/>
              </a:rPr>
              <a:t> Evaluate the model's performance using appropriate metrics for classification tasks.</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Confusion Matrix:</a:t>
            </a:r>
            <a:r>
              <a:rPr lang="en-US" sz="1800" dirty="0">
                <a:solidFill>
                  <a:srgbClr val="000000"/>
                </a:solidFill>
                <a:latin typeface="Times New Roman"/>
                <a:ea typeface="+mn-lt"/>
                <a:cs typeface="+mn-lt"/>
              </a:rPr>
              <a:t> Analyze false positives, false negatives, true positives, and true negatives.</a:t>
            </a:r>
          </a:p>
          <a:p>
            <a:pPr algn="ctr">
              <a:lnSpc>
                <a:spcPct val="100000"/>
              </a:lnSpc>
            </a:pPr>
            <a:r>
              <a:rPr lang="en-US" sz="1200" i="1" dirty="0">
                <a:solidFill>
                  <a:srgbClr val="000000"/>
                </a:solidFill>
                <a:latin typeface="Times New Roman"/>
                <a:cs typeface="Times New Roman"/>
              </a:rPr>
              <a:t>Figure. 9 Model Performance</a:t>
            </a: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BAA300D9-8388-9720-5FF2-E00193DFF837}"/>
              </a:ext>
            </a:extLst>
          </p:cNvPr>
          <p:cNvPicPr>
            <a:picLocks noChangeAspect="1"/>
          </p:cNvPicPr>
          <p:nvPr/>
        </p:nvPicPr>
        <p:blipFill rotWithShape="1">
          <a:blip r:embed="rId2"/>
          <a:srcRect l="3795" r="-3" b="-3"/>
          <a:stretch/>
        </p:blipFill>
        <p:spPr>
          <a:xfrm>
            <a:off x="8603261" y="2000535"/>
            <a:ext cx="3261443" cy="3056485"/>
          </a:xfrm>
          <a:prstGeom prst="rect">
            <a:avLst/>
          </a:prstGeom>
        </p:spPr>
      </p:pic>
      <p:sp>
        <p:nvSpPr>
          <p:cNvPr id="5" name="Slide Number Placeholder 4">
            <a:extLst>
              <a:ext uri="{FF2B5EF4-FFF2-40B4-BE49-F238E27FC236}">
                <a16:creationId xmlns:a16="http://schemas.microsoft.com/office/drawing/2014/main" id="{A943301D-E06F-E7DE-660A-4F484C90103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19</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C692763A-6FC1-C523-DC0C-9ED5175605E7}"/>
              </a:ext>
            </a:extLst>
          </p:cNvPr>
          <p:cNvPicPr>
            <a:picLocks noChangeAspect="1"/>
          </p:cNvPicPr>
          <p:nvPr/>
        </p:nvPicPr>
        <p:blipFill>
          <a:blip r:embed="rId3"/>
          <a:stretch>
            <a:fillRect/>
          </a:stretch>
        </p:blipFill>
        <p:spPr>
          <a:xfrm>
            <a:off x="544492" y="3223825"/>
            <a:ext cx="8196362" cy="3541474"/>
          </a:xfrm>
          <a:prstGeom prst="rect">
            <a:avLst/>
          </a:prstGeom>
        </p:spPr>
      </p:pic>
    </p:spTree>
    <p:extLst>
      <p:ext uri="{BB962C8B-B14F-4D97-AF65-F5344CB8AC3E}">
        <p14:creationId xmlns:p14="http://schemas.microsoft.com/office/powerpoint/2010/main" val="350025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350645" y="382695"/>
            <a:ext cx="9392421" cy="1330841"/>
          </a:xfrm>
        </p:spPr>
        <p:txBody>
          <a:bodyPr vert="horz" lIns="91440" tIns="45720" rIns="91440" bIns="45720" rtlCol="0" anchor="ctr">
            <a:normAutofit/>
          </a:bodyPr>
          <a:lstStyle/>
          <a:p>
            <a:r>
              <a:rPr lang="en-US" dirty="0">
                <a:latin typeface="Times New Roman"/>
                <a:cs typeface="Times New Roman"/>
              </a:rPr>
              <a:t>Outline</a:t>
            </a:r>
            <a:endParaRPr lang="en-US" kern="1200" dirty="0">
              <a:latin typeface="Times New Roman"/>
              <a:cs typeface="Times New Roman"/>
            </a:endParaRPr>
          </a:p>
        </p:txBody>
      </p:sp>
      <p:pic>
        <p:nvPicPr>
          <p:cNvPr id="4" name="Picture 3" descr="Free vector graphic: Mental, Health, Mental Health - Free Image on ...">
            <a:extLst>
              <a:ext uri="{FF2B5EF4-FFF2-40B4-BE49-F238E27FC236}">
                <a16:creationId xmlns:a16="http://schemas.microsoft.com/office/drawing/2014/main" id="{DE41927C-3539-25AE-EA0E-95B37E79D46D}"/>
              </a:ext>
            </a:extLst>
          </p:cNvPr>
          <p:cNvPicPr>
            <a:picLocks noChangeAspect="1"/>
          </p:cNvPicPr>
          <p:nvPr/>
        </p:nvPicPr>
        <p:blipFill>
          <a:blip r:embed="rId2"/>
          <a:stretch>
            <a:fillRect/>
          </a:stretch>
        </p:blipFill>
        <p:spPr>
          <a:xfrm>
            <a:off x="8156652" y="192750"/>
            <a:ext cx="3879453" cy="2492595"/>
          </a:xfrm>
          <a:prstGeom prst="rect">
            <a:avLst/>
          </a:prstGeom>
        </p:spPr>
      </p:pic>
      <p:sp>
        <p:nvSpPr>
          <p:cNvPr id="15" name="Freeform: Shape 14">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2</a:t>
            </a:fld>
            <a:endParaRPr lang="en-US" sz="1000">
              <a:solidFill>
                <a:schemeClr val="tx1">
                  <a:tint val="75000"/>
                </a:schemeClr>
              </a:solidFill>
            </a:endParaRPr>
          </a:p>
        </p:txBody>
      </p:sp>
      <p:graphicFrame>
        <p:nvGraphicFramePr>
          <p:cNvPr id="3" name="Table 2">
            <a:extLst>
              <a:ext uri="{FF2B5EF4-FFF2-40B4-BE49-F238E27FC236}">
                <a16:creationId xmlns:a16="http://schemas.microsoft.com/office/drawing/2014/main" id="{65DD6782-E2FC-872A-7B34-00D2FEC0E3DC}"/>
              </a:ext>
            </a:extLst>
          </p:cNvPr>
          <p:cNvGraphicFramePr>
            <a:graphicFrameLocks noGrp="1"/>
          </p:cNvGraphicFramePr>
          <p:nvPr>
            <p:extLst>
              <p:ext uri="{D42A27DB-BD31-4B8C-83A1-F6EECF244321}">
                <p14:modId xmlns:p14="http://schemas.microsoft.com/office/powerpoint/2010/main" val="2880087912"/>
              </p:ext>
            </p:extLst>
          </p:nvPr>
        </p:nvGraphicFramePr>
        <p:xfrm>
          <a:off x="482601" y="1584680"/>
          <a:ext cx="8127999" cy="5191760"/>
        </p:xfrm>
        <a:graphic>
          <a:graphicData uri="http://schemas.openxmlformats.org/drawingml/2006/table">
            <a:tbl>
              <a:tblPr firstRow="1" bandRow="1">
                <a:tableStyleId>{5C22544A-7EE6-4342-B048-85BDC9FD1C3A}</a:tableStyleId>
              </a:tblPr>
              <a:tblGrid>
                <a:gridCol w="575637">
                  <a:extLst>
                    <a:ext uri="{9D8B030D-6E8A-4147-A177-3AD203B41FA5}">
                      <a16:colId xmlns:a16="http://schemas.microsoft.com/office/drawing/2014/main" val="3981406950"/>
                    </a:ext>
                  </a:extLst>
                </a:gridCol>
                <a:gridCol w="4843029">
                  <a:extLst>
                    <a:ext uri="{9D8B030D-6E8A-4147-A177-3AD203B41FA5}">
                      <a16:colId xmlns:a16="http://schemas.microsoft.com/office/drawing/2014/main" val="2048201629"/>
                    </a:ext>
                  </a:extLst>
                </a:gridCol>
                <a:gridCol w="2709333">
                  <a:extLst>
                    <a:ext uri="{9D8B030D-6E8A-4147-A177-3AD203B41FA5}">
                      <a16:colId xmlns:a16="http://schemas.microsoft.com/office/drawing/2014/main" val="1591769219"/>
                    </a:ext>
                  </a:extLst>
                </a:gridCol>
              </a:tblGrid>
              <a:tr h="370840">
                <a:tc>
                  <a:txBody>
                    <a:bodyPr/>
                    <a:lstStyle/>
                    <a:p>
                      <a:r>
                        <a:rPr lang="en-US" dirty="0"/>
                        <a:t>No.</a:t>
                      </a:r>
                      <a:endParaRPr lang="en-IN" dirty="0"/>
                    </a:p>
                  </a:txBody>
                  <a:tcPr/>
                </a:tc>
                <a:tc>
                  <a:txBody>
                    <a:bodyPr/>
                    <a:lstStyle/>
                    <a:p>
                      <a:r>
                        <a:rPr lang="en-US" dirty="0">
                          <a:latin typeface="Times New Roman" panose="02020603050405020304" pitchFamily="18" charset="0"/>
                          <a:cs typeface="Times New Roman" panose="02020603050405020304" pitchFamily="18" charset="0"/>
                        </a:rPr>
                        <a:t>Title</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Slide Number</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4057179"/>
                  </a:ext>
                </a:extLst>
              </a:tr>
              <a:tr h="370840">
                <a:tc>
                  <a:txBody>
                    <a:bodyPr/>
                    <a:lstStyle/>
                    <a:p>
                      <a:r>
                        <a:rPr lang="en-US" dirty="0">
                          <a:latin typeface="Times New Roman" panose="02020603050405020304" pitchFamily="18" charset="0"/>
                          <a:cs typeface="Times New Roman" panose="02020603050405020304" pitchFamily="18" charset="0"/>
                        </a:rPr>
                        <a:t>1</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kern="1200" dirty="0">
                          <a:latin typeface="Times New Roman"/>
                          <a:cs typeface="Times New Roman"/>
                        </a:rPr>
                        <a:t>Introduction</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3</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78240171"/>
                  </a:ext>
                </a:extLst>
              </a:tr>
              <a:tr h="370840">
                <a:tc>
                  <a:txBody>
                    <a:bodyPr/>
                    <a:lstStyle/>
                    <a:p>
                      <a:r>
                        <a:rPr lang="en-US" dirty="0">
                          <a:latin typeface="Times New Roman" panose="02020603050405020304" pitchFamily="18" charset="0"/>
                          <a:cs typeface="Times New Roman" panose="02020603050405020304" pitchFamily="18" charset="0"/>
                        </a:rPr>
                        <a:t>2</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a:cs typeface="Times New Roman"/>
                        </a:rPr>
                        <a:t>Problem Statement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4</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4613355"/>
                  </a:ext>
                </a:extLst>
              </a:tr>
              <a:tr h="370840">
                <a:tc>
                  <a:txBody>
                    <a:bodyPr/>
                    <a:lstStyle/>
                    <a:p>
                      <a:r>
                        <a:rPr lang="en-US" dirty="0">
                          <a:latin typeface="Times New Roman" panose="02020603050405020304" pitchFamily="18" charset="0"/>
                          <a:cs typeface="Times New Roman" panose="02020603050405020304" pitchFamily="18" charset="0"/>
                        </a:rPr>
                        <a:t>3</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a:ea typeface="+mj-lt"/>
                          <a:cs typeface="+mj-lt"/>
                        </a:rPr>
                        <a:t>Research Objective </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5</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617417714"/>
                  </a:ext>
                </a:extLst>
              </a:tr>
              <a:tr h="370840">
                <a:tc>
                  <a:txBody>
                    <a:bodyPr/>
                    <a:lstStyle/>
                    <a:p>
                      <a:r>
                        <a:rPr lang="en-US" dirty="0">
                          <a:latin typeface="Times New Roman" panose="02020603050405020304" pitchFamily="18" charset="0"/>
                          <a:cs typeface="Times New Roman" panose="02020603050405020304" pitchFamily="18" charset="0"/>
                        </a:rPr>
                        <a:t>4</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a:cs typeface="Times New Roman"/>
                        </a:rPr>
                        <a:t>Proposed System</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6</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56517711"/>
                  </a:ext>
                </a:extLst>
              </a:tr>
              <a:tr h="370840">
                <a:tc>
                  <a:txBody>
                    <a:bodyPr/>
                    <a:lstStyle/>
                    <a:p>
                      <a:r>
                        <a:rPr lang="en-US" dirty="0">
                          <a:latin typeface="Times New Roman" panose="02020603050405020304" pitchFamily="18" charset="0"/>
                          <a:cs typeface="Times New Roman" panose="02020603050405020304" pitchFamily="18" charset="0"/>
                        </a:rPr>
                        <a:t>4.1</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a:cs typeface="Times New Roman"/>
                        </a:rPr>
                        <a:t>Proposed System Introduction</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7</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265584349"/>
                  </a:ext>
                </a:extLst>
              </a:tr>
              <a:tr h="370840">
                <a:tc>
                  <a:txBody>
                    <a:bodyPr/>
                    <a:lstStyle/>
                    <a:p>
                      <a:r>
                        <a:rPr lang="en-US" dirty="0">
                          <a:latin typeface="Times New Roman" panose="02020603050405020304" pitchFamily="18" charset="0"/>
                          <a:cs typeface="Times New Roman" panose="02020603050405020304" pitchFamily="18" charset="0"/>
                        </a:rPr>
                        <a:t>4.2</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a:cs typeface="Times New Roman"/>
                        </a:rPr>
                        <a:t>Proposed System Diagram</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8</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78804771"/>
                  </a:ext>
                </a:extLst>
              </a:tr>
              <a:tr h="370840">
                <a:tc>
                  <a:txBody>
                    <a:bodyPr/>
                    <a:lstStyle/>
                    <a:p>
                      <a:r>
                        <a:rPr lang="en-US" dirty="0">
                          <a:latin typeface="Times New Roman" panose="02020603050405020304" pitchFamily="18" charset="0"/>
                          <a:cs typeface="Times New Roman" panose="02020603050405020304" pitchFamily="18" charset="0"/>
                        </a:rPr>
                        <a:t>4.3</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a:cs typeface="Times New Roman"/>
                        </a:rPr>
                        <a:t>List of Modules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9</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89002918"/>
                  </a:ext>
                </a:extLst>
              </a:tr>
              <a:tr h="370840">
                <a:tc>
                  <a:txBody>
                    <a:bodyPr/>
                    <a:lstStyle/>
                    <a:p>
                      <a:r>
                        <a:rPr lang="en-US" dirty="0">
                          <a:latin typeface="Times New Roman" panose="02020603050405020304" pitchFamily="18" charset="0"/>
                          <a:cs typeface="Times New Roman" panose="02020603050405020304" pitchFamily="18" charset="0"/>
                        </a:rPr>
                        <a:t>4.4</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a:latin typeface="Times New Roman"/>
                          <a:cs typeface="Times New Roman"/>
                        </a:rPr>
                        <a:t>Explanation of Modules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10-20</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21690189"/>
                  </a:ext>
                </a:extLst>
              </a:tr>
              <a:tr h="370840">
                <a:tc>
                  <a:txBody>
                    <a:bodyPr/>
                    <a:lstStyle/>
                    <a:p>
                      <a:r>
                        <a:rPr lang="en-US" dirty="0">
                          <a:latin typeface="Times New Roman" panose="02020603050405020304" pitchFamily="18" charset="0"/>
                          <a:cs typeface="Times New Roman" panose="02020603050405020304" pitchFamily="18" charset="0"/>
                        </a:rPr>
                        <a:t>5</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a:latin typeface="Times New Roman"/>
                          <a:ea typeface="+mj-lt"/>
                          <a:cs typeface="+mj-lt"/>
                        </a:rPr>
                        <a:t>100% Implementation with the result</a:t>
                      </a:r>
                      <a:endParaRPr lang="en-US" sz="1800" dirty="0">
                        <a:latin typeface="Times New Roman"/>
                        <a:ea typeface="+mj-lt"/>
                        <a:cs typeface="+mj-lt"/>
                      </a:endParaRPr>
                    </a:p>
                  </a:txBody>
                  <a:tcPr/>
                </a:tc>
                <a:tc>
                  <a:txBody>
                    <a:bodyPr/>
                    <a:lstStyle/>
                    <a:p>
                      <a:r>
                        <a:rPr lang="en-US" dirty="0">
                          <a:latin typeface="Times New Roman" panose="02020603050405020304" pitchFamily="18" charset="0"/>
                          <a:cs typeface="Times New Roman" panose="02020603050405020304" pitchFamily="18" charset="0"/>
                        </a:rPr>
                        <a:t>21-27</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67703815"/>
                  </a:ext>
                </a:extLst>
              </a:tr>
              <a:tr h="370840">
                <a:tc>
                  <a:txBody>
                    <a:bodyPr/>
                    <a:lstStyle/>
                    <a:p>
                      <a:r>
                        <a:rPr lang="en-US" dirty="0">
                          <a:latin typeface="Times New Roman" panose="02020603050405020304" pitchFamily="18" charset="0"/>
                          <a:cs typeface="Times New Roman" panose="02020603050405020304" pitchFamily="18" charset="0"/>
                        </a:rPr>
                        <a:t>6</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a:latin typeface="Times New Roman"/>
                          <a:ea typeface="+mj-lt"/>
                          <a:cs typeface="+mj-lt"/>
                        </a:rPr>
                        <a:t>Conclusion and Future Work</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28-29</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20140695"/>
                  </a:ext>
                </a:extLst>
              </a:tr>
              <a:tr h="370840">
                <a:tc>
                  <a:txBody>
                    <a:bodyPr/>
                    <a:lstStyle/>
                    <a:p>
                      <a:r>
                        <a:rPr lang="en-US" dirty="0">
                          <a:latin typeface="Times New Roman" panose="02020603050405020304" pitchFamily="18" charset="0"/>
                          <a:cs typeface="Times New Roman" panose="02020603050405020304" pitchFamily="18" charset="0"/>
                        </a:rPr>
                        <a:t>7</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a:latin typeface="Times New Roman"/>
                          <a:ea typeface="+mj-lt"/>
                          <a:cs typeface="+mj-lt"/>
                        </a:rPr>
                        <a:t>Guide Approval mail Screenshot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30</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88225743"/>
                  </a:ext>
                </a:extLst>
              </a:tr>
              <a:tr h="370840">
                <a:tc>
                  <a:txBody>
                    <a:bodyPr/>
                    <a:lstStyle/>
                    <a:p>
                      <a:r>
                        <a:rPr lang="en-US" dirty="0">
                          <a:latin typeface="Times New Roman" panose="02020603050405020304" pitchFamily="18" charset="0"/>
                          <a:cs typeface="Times New Roman" panose="02020603050405020304" pitchFamily="18" charset="0"/>
                        </a:rPr>
                        <a:t>8</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a:latin typeface="Times New Roman"/>
                          <a:ea typeface="+mj-lt"/>
                          <a:cs typeface="+mj-lt"/>
                        </a:rPr>
                        <a:t>Research paper status </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31</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53807157"/>
                  </a:ext>
                </a:extLst>
              </a:tr>
              <a:tr h="370840">
                <a:tc>
                  <a:txBody>
                    <a:bodyPr/>
                    <a:lstStyle/>
                    <a:p>
                      <a:r>
                        <a:rPr lang="en-US" dirty="0">
                          <a:latin typeface="Times New Roman" panose="02020603050405020304" pitchFamily="18" charset="0"/>
                          <a:cs typeface="Times New Roman" panose="02020603050405020304" pitchFamily="18" charset="0"/>
                        </a:rPr>
                        <a:t>9</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References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32-34</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51766358"/>
                  </a:ext>
                </a:extLst>
              </a:tr>
            </a:tbl>
          </a:graphicData>
        </a:graphic>
      </p:graphicFrame>
    </p:spTree>
    <p:extLst>
      <p:ext uri="{BB962C8B-B14F-4D97-AF65-F5344CB8AC3E}">
        <p14:creationId xmlns:p14="http://schemas.microsoft.com/office/powerpoint/2010/main" val="16397991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3249FBE-833B-5CAA-0420-415FD799A98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C78BA4A-4324-BAF9-3F36-EFCB94741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DC1D39-96D3-1F65-AF6F-1DCB2AE3363F}"/>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C5179110-25FC-7010-E7F2-79EAD4A711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BE2511AB-896B-1534-815C-928CA71F7AF8}"/>
              </a:ext>
            </a:extLst>
          </p:cNvPr>
          <p:cNvSpPr>
            <a:spLocks noGrp="1"/>
          </p:cNvSpPr>
          <p:nvPr>
            <p:ph type="body" idx="1"/>
          </p:nvPr>
        </p:nvSpPr>
        <p:spPr>
          <a:xfrm>
            <a:off x="414238" y="1544470"/>
            <a:ext cx="8196362" cy="4994442"/>
          </a:xfrm>
        </p:spPr>
        <p:txBody>
          <a:bodyPr vert="horz" lIns="91440" tIns="45720" rIns="91440" bIns="45720" rtlCol="0" anchor="t">
            <a:noAutofit/>
          </a:bodyPr>
          <a:lstStyle/>
          <a:p>
            <a:pPr>
              <a:lnSpc>
                <a:spcPct val="100000"/>
              </a:lnSpc>
            </a:pPr>
            <a:r>
              <a:rPr lang="en-US" sz="1800" b="1" dirty="0">
                <a:solidFill>
                  <a:srgbClr val="000000"/>
                </a:solidFill>
                <a:latin typeface="Times New Roman"/>
                <a:ea typeface="+mn-lt"/>
                <a:cs typeface="+mn-lt"/>
              </a:rPr>
              <a:t>Rouge1</a:t>
            </a:r>
          </a:p>
          <a:p>
            <a:pPr marL="285750" indent="-285750" algn="just">
              <a:lnSpc>
                <a:spcPct val="100000"/>
              </a:lnSpc>
              <a:buFont typeface="Arial" panose="020B0604020202020204" pitchFamily="34" charset="0"/>
              <a:buChar char="•"/>
            </a:pPr>
            <a:r>
              <a:rPr lang="en-US" sz="1800" dirty="0">
                <a:solidFill>
                  <a:srgbClr val="000000"/>
                </a:solidFill>
                <a:latin typeface="Times New Roman"/>
                <a:ea typeface="+mn-lt"/>
                <a:cs typeface="+mn-lt"/>
              </a:rPr>
              <a:t>ROUGE-1 (also known as ROUGE-N) is one of the ROUGE metrics that focuses on unigrams like individual words. It calculates the overlap of unigrams between the system-generated summary and the reference summary.</a:t>
            </a:r>
          </a:p>
          <a:p>
            <a:pPr>
              <a:lnSpc>
                <a:spcPct val="100000"/>
              </a:lnSpc>
            </a:pPr>
            <a:r>
              <a:rPr lang="en-US" sz="1800" dirty="0">
                <a:solidFill>
                  <a:srgbClr val="000000"/>
                </a:solidFill>
                <a:latin typeface="Times New Roman"/>
                <a:ea typeface="+mn-lt"/>
                <a:cs typeface="+mn-lt"/>
              </a:rPr>
              <a:t> </a:t>
            </a:r>
            <a:r>
              <a:rPr lang="en-US" sz="1800" b="1" dirty="0">
                <a:solidFill>
                  <a:srgbClr val="000000"/>
                </a:solidFill>
                <a:latin typeface="Times New Roman"/>
                <a:ea typeface="+mn-lt"/>
                <a:cs typeface="+mn-lt"/>
              </a:rPr>
              <a:t>Rouge2</a:t>
            </a:r>
          </a:p>
          <a:p>
            <a:pPr marL="285750" indent="-285750" algn="just">
              <a:lnSpc>
                <a:spcPct val="100000"/>
              </a:lnSpc>
              <a:buFont typeface="Arial" panose="020B0604020202020204" pitchFamily="34" charset="0"/>
              <a:buChar char="•"/>
            </a:pPr>
            <a:r>
              <a:rPr lang="en-US" sz="1800" dirty="0">
                <a:solidFill>
                  <a:srgbClr val="000000"/>
                </a:solidFill>
                <a:latin typeface="Times New Roman"/>
                <a:ea typeface="+mn-lt"/>
                <a:cs typeface="+mn-lt"/>
              </a:rPr>
              <a:t>Within the ROUGE family, ROUGE-2, or ROUGE-Bigram, is another metric that is used to assess the quality of summarization results. ROUGE-2 assesses the overlap of bigrams (pairs of consecutive words) between the reference summary and the system-generated summary, in contrast to ROUGE-1, which concentrates on unigrams.</a:t>
            </a:r>
          </a:p>
          <a:p>
            <a:pPr>
              <a:lnSpc>
                <a:spcPct val="100000"/>
              </a:lnSpc>
            </a:pPr>
            <a:r>
              <a:rPr lang="en-US" sz="1800" b="1" dirty="0" err="1">
                <a:solidFill>
                  <a:srgbClr val="000000"/>
                </a:solidFill>
                <a:latin typeface="Times New Roman"/>
                <a:ea typeface="+mn-lt"/>
                <a:cs typeface="+mn-lt"/>
              </a:rPr>
              <a:t>Rougel</a:t>
            </a:r>
            <a:endParaRPr lang="en-US" sz="1800" b="1" dirty="0">
              <a:solidFill>
                <a:srgbClr val="000000"/>
              </a:solidFill>
              <a:latin typeface="Times New Roman"/>
              <a:ea typeface="+mn-lt"/>
              <a:cs typeface="+mn-lt"/>
            </a:endParaRPr>
          </a:p>
          <a:p>
            <a:pPr marL="285750" indent="-285750" algn="just">
              <a:lnSpc>
                <a:spcPct val="100000"/>
              </a:lnSpc>
              <a:buFont typeface="Arial" panose="020B0604020202020204" pitchFamily="34" charset="0"/>
              <a:buChar char="•"/>
            </a:pPr>
            <a:r>
              <a:rPr lang="en-US" sz="1800" dirty="0">
                <a:solidFill>
                  <a:srgbClr val="000000"/>
                </a:solidFill>
                <a:latin typeface="Times New Roman"/>
                <a:ea typeface="+mn-lt"/>
                <a:cs typeface="+mn-lt"/>
              </a:rPr>
              <a:t>An additional ROUGE family measure for assessing the caliber of summarization outputs is ROUGE-L The longest common subsequence (LCS) between the reference summary and the system-generated summary is measured.</a:t>
            </a:r>
          </a:p>
          <a:p>
            <a:pPr>
              <a:lnSpc>
                <a:spcPct val="100000"/>
              </a:lnSpc>
            </a:pPr>
            <a:endParaRPr lang="en-US" sz="1800" dirty="0">
              <a:solidFill>
                <a:srgbClr val="000000"/>
              </a:solidFill>
              <a:latin typeface="Times New Roman"/>
              <a:ea typeface="+mn-lt"/>
              <a:cs typeface="+mn-lt"/>
            </a:endParaRPr>
          </a:p>
          <a:p>
            <a:pPr>
              <a:lnSpc>
                <a:spcPct val="100000"/>
              </a:lnSpc>
            </a:pPr>
            <a:endParaRPr lang="en-US" sz="1800" dirty="0">
              <a:solidFill>
                <a:srgbClr val="000000"/>
              </a:solidFill>
              <a:latin typeface="Times New Roman"/>
              <a:ea typeface="+mn-lt"/>
              <a:cs typeface="+mn-lt"/>
            </a:endParaRPr>
          </a:p>
          <a:p>
            <a:pPr>
              <a:lnSpc>
                <a:spcPct val="100000"/>
              </a:lnSpc>
            </a:pPr>
            <a:endParaRPr lang="en-US" sz="1800" dirty="0">
              <a:solidFill>
                <a:srgbClr val="000000"/>
              </a:solidFill>
              <a:latin typeface="Times New Roman"/>
              <a:ea typeface="+mn-lt"/>
              <a:cs typeface="+mn-lt"/>
            </a:endParaRPr>
          </a:p>
          <a:p>
            <a:pPr>
              <a:lnSpc>
                <a:spcPct val="100000"/>
              </a:lnSpc>
            </a:pPr>
            <a:endParaRPr lang="en-US" sz="1800" dirty="0">
              <a:solidFill>
                <a:srgbClr val="000000"/>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BAA300D9-8388-9720-5FF2-E00193DFF837}"/>
              </a:ext>
            </a:extLst>
          </p:cNvPr>
          <p:cNvPicPr>
            <a:picLocks noChangeAspect="1"/>
          </p:cNvPicPr>
          <p:nvPr/>
        </p:nvPicPr>
        <p:blipFill rotWithShape="1">
          <a:blip r:embed="rId2"/>
          <a:srcRect l="3795" r="-3" b="-3"/>
          <a:stretch/>
        </p:blipFill>
        <p:spPr>
          <a:xfrm>
            <a:off x="8603261" y="2000535"/>
            <a:ext cx="3261443" cy="3056485"/>
          </a:xfrm>
          <a:prstGeom prst="rect">
            <a:avLst/>
          </a:prstGeom>
        </p:spPr>
      </p:pic>
      <p:sp>
        <p:nvSpPr>
          <p:cNvPr id="5" name="Slide Number Placeholder 4">
            <a:extLst>
              <a:ext uri="{FF2B5EF4-FFF2-40B4-BE49-F238E27FC236}">
                <a16:creationId xmlns:a16="http://schemas.microsoft.com/office/drawing/2014/main" id="{A943301D-E06F-E7DE-660A-4F484C90103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20</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33393237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150DC3C-0186-4C13-0830-A9D9C8EF80CB}"/>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DDE5B66-3CA3-B3DF-8555-52073AE0D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17D14D-688F-253F-02F4-D73406E3D264}"/>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Implementation and Result</a:t>
            </a:r>
          </a:p>
        </p:txBody>
      </p:sp>
      <p:sp>
        <p:nvSpPr>
          <p:cNvPr id="13" name="sketchy line">
            <a:extLst>
              <a:ext uri="{FF2B5EF4-FFF2-40B4-BE49-F238E27FC236}">
                <a16:creationId xmlns:a16="http://schemas.microsoft.com/office/drawing/2014/main" id="{A4B83B65-B61F-2C23-013C-FA760145C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B7B889C0-1775-8A33-2A2C-414700BE4BA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21</a:t>
            </a:fld>
            <a:endParaRPr lang="en-US">
              <a:solidFill>
                <a:prstClr val="black">
                  <a:tint val="75000"/>
                </a:prstClr>
              </a:solidFill>
              <a:latin typeface="Calibri" panose="020F0502020204030204"/>
            </a:endParaRPr>
          </a:p>
        </p:txBody>
      </p:sp>
      <p:sp>
        <p:nvSpPr>
          <p:cNvPr id="14" name="Text Placeholder 13">
            <a:extLst>
              <a:ext uri="{FF2B5EF4-FFF2-40B4-BE49-F238E27FC236}">
                <a16:creationId xmlns:a16="http://schemas.microsoft.com/office/drawing/2014/main" id="{4AC61009-3D19-3CBF-A5CE-375412C81E28}"/>
              </a:ext>
            </a:extLst>
          </p:cNvPr>
          <p:cNvSpPr>
            <a:spLocks noGrp="1"/>
          </p:cNvSpPr>
          <p:nvPr>
            <p:ph type="body" idx="1"/>
          </p:nvPr>
        </p:nvSpPr>
        <p:spPr>
          <a:xfrm>
            <a:off x="345560" y="1834554"/>
            <a:ext cx="10545047" cy="4782003"/>
          </a:xfrm>
        </p:spPr>
        <p:txBody>
          <a:bodyPr/>
          <a:lstStyle/>
          <a:p>
            <a:pPr marL="342900" indent="-342900">
              <a:buFont typeface="+mj-lt"/>
              <a:buAutoNum type="arabicPeriod"/>
            </a:pPr>
            <a:r>
              <a:rPr lang="en-IN" sz="1800" b="1" dirty="0">
                <a:solidFill>
                  <a:schemeClr val="tx1"/>
                </a:solidFill>
                <a:latin typeface="Times New Roman" panose="02020603050405020304" pitchFamily="18" charset="0"/>
                <a:cs typeface="Times New Roman" panose="02020603050405020304" pitchFamily="18" charset="0"/>
              </a:rPr>
              <a:t>LSTM training</a:t>
            </a:r>
          </a:p>
          <a:p>
            <a:r>
              <a:rPr lang="en-IN" sz="1400" dirty="0">
                <a:solidFill>
                  <a:schemeClr val="tx1"/>
                </a:solidFill>
                <a:latin typeface="Times New Roman" panose="02020603050405020304" pitchFamily="18" charset="0"/>
                <a:cs typeface="Times New Roman" panose="02020603050405020304" pitchFamily="18" charset="0"/>
              </a:rPr>
              <a:t>LSTM Model Result</a:t>
            </a:r>
          </a:p>
          <a:p>
            <a:r>
              <a:rPr lang="en-US" sz="1200" i="1" dirty="0">
                <a:solidFill>
                  <a:schemeClr val="tx1"/>
                </a:solidFill>
                <a:latin typeface="Times New Roman" panose="02020603050405020304" pitchFamily="18" charset="0"/>
                <a:cs typeface="Times New Roman" panose="02020603050405020304" pitchFamily="18" charset="0"/>
              </a:rPr>
              <a:t>                                                   Table 5.1 Training an LSTM model using different epoch and batch size</a:t>
            </a:r>
            <a:endParaRPr lang="en-IN" sz="1200" i="1" dirty="0">
              <a:solidFill>
                <a:schemeClr val="tx1"/>
              </a:solidFill>
              <a:latin typeface="Times New Roman" panose="02020603050405020304" pitchFamily="18" charset="0"/>
              <a:cs typeface="Times New Roman" panose="02020603050405020304" pitchFamily="18" charset="0"/>
            </a:endParaRPr>
          </a:p>
          <a:p>
            <a:endParaRPr lang="en-IN" sz="1200" dirty="0">
              <a:solidFill>
                <a:schemeClr val="tx1"/>
              </a:solidFill>
              <a:latin typeface="Times New Roman" panose="02020603050405020304" pitchFamily="18" charset="0"/>
              <a:cs typeface="Times New Roman" panose="02020603050405020304" pitchFamily="18" charset="0"/>
            </a:endParaRPr>
          </a:p>
          <a:p>
            <a:endParaRPr lang="en-IN" sz="1200" dirty="0">
              <a:solidFill>
                <a:schemeClr val="tx1"/>
              </a:solidFill>
              <a:latin typeface="Times New Roman" panose="02020603050405020304" pitchFamily="18" charset="0"/>
              <a:cs typeface="Times New Roman" panose="02020603050405020304" pitchFamily="18" charset="0"/>
            </a:endParaRPr>
          </a:p>
          <a:p>
            <a:endParaRPr lang="en-IN" sz="1200" dirty="0">
              <a:solidFill>
                <a:schemeClr val="tx1"/>
              </a:solidFill>
              <a:latin typeface="Times New Roman" panose="02020603050405020304" pitchFamily="18" charset="0"/>
              <a:cs typeface="Times New Roman" panose="02020603050405020304" pitchFamily="18" charset="0"/>
            </a:endParaRPr>
          </a:p>
          <a:p>
            <a:endParaRPr lang="en-IN" sz="1200" dirty="0">
              <a:solidFill>
                <a:schemeClr val="tx1"/>
              </a:solidFill>
              <a:latin typeface="Times New Roman" panose="02020603050405020304" pitchFamily="18" charset="0"/>
              <a:cs typeface="Times New Roman" panose="02020603050405020304" pitchFamily="18" charset="0"/>
            </a:endParaRPr>
          </a:p>
          <a:p>
            <a:pPr algn="just">
              <a:lnSpc>
                <a:spcPct val="100000"/>
              </a:lnSpc>
            </a:pPr>
            <a:endParaRPr lang="en-US" sz="1400" dirty="0">
              <a:solidFill>
                <a:schemeClr val="tx1"/>
              </a:solidFill>
              <a:effectLst/>
              <a:latin typeface="Times New Roman" panose="02020603050405020304" pitchFamily="18" charset="0"/>
              <a:ea typeface="Times New Roman" panose="02020603050405020304" pitchFamily="18" charset="0"/>
            </a:endParaRPr>
          </a:p>
          <a:p>
            <a:pPr algn="just">
              <a:lnSpc>
                <a:spcPct val="100000"/>
              </a:lnSpc>
            </a:pPr>
            <a:r>
              <a:rPr lang="en-US" sz="1400" dirty="0">
                <a:solidFill>
                  <a:schemeClr val="tx1"/>
                </a:solidFill>
                <a:effectLst/>
                <a:latin typeface="Times New Roman" panose="02020603050405020304" pitchFamily="18" charset="0"/>
                <a:ea typeface="Times New Roman" panose="02020603050405020304" pitchFamily="18" charset="0"/>
              </a:rPr>
              <a:t>The results of training an LSTM model with various batch sizes and epoch configurations are shown in Table 5.1. With the "Epoch" column representing the number of iterations over the dataset and the "Batch Size" column indicating the amount of data points processed in each training phase, each row represents a distinct training scenario. The proportion of correctly identified cases during training is shown in the "Training Accuracy" column, while the model's inaccuracy in predicting outputs in comparison to actual values is measured in the "Training Loss" column. Higher values in the precision and F1 Score measures indicate better performance and accuracy of the model's predictions overall.</a:t>
            </a:r>
            <a:endParaRPr lang="en-IN" sz="1400" dirty="0">
              <a:solidFill>
                <a:schemeClr val="tx1"/>
              </a:solidFill>
              <a:effectLst/>
              <a:latin typeface="Times New Roman" panose="02020603050405020304" pitchFamily="18" charset="0"/>
              <a:ea typeface="Times New Roman" panose="02020603050405020304" pitchFamily="18" charset="0"/>
            </a:endParaRPr>
          </a:p>
          <a:p>
            <a:endParaRPr lang="en-IN" sz="1200" dirty="0">
              <a:solidFill>
                <a:schemeClr val="tx1"/>
              </a:solidFill>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F22F18F7-094B-352C-E3C7-CFD802BC516E}"/>
              </a:ext>
            </a:extLst>
          </p:cNvPr>
          <p:cNvPicPr>
            <a:picLocks noChangeAspect="1"/>
          </p:cNvPicPr>
          <p:nvPr/>
        </p:nvPicPr>
        <p:blipFill>
          <a:blip r:embed="rId2"/>
          <a:stretch>
            <a:fillRect/>
          </a:stretch>
        </p:blipFill>
        <p:spPr>
          <a:xfrm>
            <a:off x="500413" y="3158987"/>
            <a:ext cx="7445547" cy="1835865"/>
          </a:xfrm>
          <a:prstGeom prst="rect">
            <a:avLst/>
          </a:prstGeom>
        </p:spPr>
      </p:pic>
      <p:pic>
        <p:nvPicPr>
          <p:cNvPr id="17" name="Picture 16" descr="Pink human brain graphic illustration | Free vector - 429458">
            <a:extLst>
              <a:ext uri="{FF2B5EF4-FFF2-40B4-BE49-F238E27FC236}">
                <a16:creationId xmlns:a16="http://schemas.microsoft.com/office/drawing/2014/main" id="{44F2AE9C-494E-E871-1F4F-103810114B36}"/>
              </a:ext>
            </a:extLst>
          </p:cNvPr>
          <p:cNvPicPr>
            <a:picLocks noChangeAspect="1"/>
          </p:cNvPicPr>
          <p:nvPr/>
        </p:nvPicPr>
        <p:blipFill rotWithShape="1">
          <a:blip r:embed="rId3"/>
          <a:srcRect l="3795" r="-3" b="-3"/>
          <a:stretch/>
        </p:blipFill>
        <p:spPr>
          <a:xfrm>
            <a:off x="7945960" y="1803645"/>
            <a:ext cx="3261443" cy="3056485"/>
          </a:xfrm>
          <a:prstGeom prst="rect">
            <a:avLst/>
          </a:prstGeom>
        </p:spPr>
      </p:pic>
    </p:spTree>
    <p:extLst>
      <p:ext uri="{BB962C8B-B14F-4D97-AF65-F5344CB8AC3E}">
        <p14:creationId xmlns:p14="http://schemas.microsoft.com/office/powerpoint/2010/main" val="18257289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CC1FE0-0E6D-820B-6DDF-742323BC3EDB}"/>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71F05BF-F78C-6BBB-957C-6A1A7ED771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ketchy line">
            <a:extLst>
              <a:ext uri="{FF2B5EF4-FFF2-40B4-BE49-F238E27FC236}">
                <a16:creationId xmlns:a16="http://schemas.microsoft.com/office/drawing/2014/main" id="{603BB121-170D-0DC8-2E3B-6868FAB63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68231477-788D-8E78-9779-E42A0CD4AC7E}"/>
              </a:ext>
            </a:extLst>
          </p:cNvPr>
          <p:cNvSpPr>
            <a:spLocks noGrp="1"/>
          </p:cNvSpPr>
          <p:nvPr>
            <p:ph type="body" idx="1"/>
          </p:nvPr>
        </p:nvSpPr>
        <p:spPr>
          <a:xfrm>
            <a:off x="418034" y="1021917"/>
            <a:ext cx="8196362" cy="5776112"/>
          </a:xfrm>
        </p:spPr>
        <p:txBody>
          <a:bodyPr vert="horz" lIns="91440" tIns="45720" rIns="91440" bIns="45720" rtlCol="0" anchor="t">
            <a:noAutofit/>
          </a:bodyPr>
          <a:lstStyle/>
          <a:p>
            <a:pPr algn="just">
              <a:lnSpc>
                <a:spcPct val="100000"/>
              </a:lnSpc>
            </a:pPr>
            <a:endParaRPr lang="en-US" sz="1600" dirty="0">
              <a:solidFill>
                <a:schemeClr val="tx1"/>
              </a:solidFill>
              <a:latin typeface="Times New Roman"/>
              <a:cs typeface="Times New Roman"/>
            </a:endParaRPr>
          </a:p>
          <a:p>
            <a:pPr algn="just">
              <a:lnSpc>
                <a:spcPct val="100000"/>
              </a:lnSpc>
            </a:pPr>
            <a:endParaRPr lang="en-US" sz="16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0F29A2B0-6434-BFC2-B123-1B0AA2C975AB}"/>
              </a:ext>
            </a:extLst>
          </p:cNvPr>
          <p:cNvPicPr>
            <a:picLocks noChangeAspect="1"/>
          </p:cNvPicPr>
          <p:nvPr/>
        </p:nvPicPr>
        <p:blipFill rotWithShape="1">
          <a:blip r:embed="rId2"/>
          <a:srcRect l="3795" r="-3" b="-3"/>
          <a:stretch/>
        </p:blipFill>
        <p:spPr>
          <a:xfrm>
            <a:off x="8770952" y="2119971"/>
            <a:ext cx="3261443" cy="3056485"/>
          </a:xfrm>
          <a:prstGeom prst="rect">
            <a:avLst/>
          </a:prstGeom>
        </p:spPr>
      </p:pic>
      <p:sp>
        <p:nvSpPr>
          <p:cNvPr id="5" name="Slide Number Placeholder 4">
            <a:extLst>
              <a:ext uri="{FF2B5EF4-FFF2-40B4-BE49-F238E27FC236}">
                <a16:creationId xmlns:a16="http://schemas.microsoft.com/office/drawing/2014/main" id="{72B5348B-7DB3-5EAA-3001-6EA6F189CE2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22</a:t>
            </a:fld>
            <a:endParaRPr lang="en-US">
              <a:solidFill>
                <a:prstClr val="black">
                  <a:tint val="75000"/>
                </a:prstClr>
              </a:solidFill>
              <a:latin typeface="Calibri" panose="020F0502020204030204"/>
            </a:endParaRPr>
          </a:p>
        </p:txBody>
      </p:sp>
      <p:pic>
        <p:nvPicPr>
          <p:cNvPr id="8" name="Picture 7">
            <a:extLst>
              <a:ext uri="{FF2B5EF4-FFF2-40B4-BE49-F238E27FC236}">
                <a16:creationId xmlns:a16="http://schemas.microsoft.com/office/drawing/2014/main" id="{22D44EF6-2388-1F46-B0FE-56F5B7D26C09}"/>
              </a:ext>
            </a:extLst>
          </p:cNvPr>
          <p:cNvPicPr>
            <a:picLocks noChangeAspect="1"/>
          </p:cNvPicPr>
          <p:nvPr/>
        </p:nvPicPr>
        <p:blipFill>
          <a:blip r:embed="rId3"/>
          <a:stretch>
            <a:fillRect/>
          </a:stretch>
        </p:blipFill>
        <p:spPr>
          <a:xfrm>
            <a:off x="647272" y="1756499"/>
            <a:ext cx="8196361" cy="1930499"/>
          </a:xfrm>
          <a:prstGeom prst="rect">
            <a:avLst/>
          </a:prstGeom>
        </p:spPr>
      </p:pic>
      <p:sp>
        <p:nvSpPr>
          <p:cNvPr id="10" name="TextBox 9">
            <a:extLst>
              <a:ext uri="{FF2B5EF4-FFF2-40B4-BE49-F238E27FC236}">
                <a16:creationId xmlns:a16="http://schemas.microsoft.com/office/drawing/2014/main" id="{48CFE0A0-9445-4B07-ED47-83A859426F74}"/>
              </a:ext>
            </a:extLst>
          </p:cNvPr>
          <p:cNvSpPr txBox="1"/>
          <p:nvPr/>
        </p:nvSpPr>
        <p:spPr>
          <a:xfrm>
            <a:off x="647272" y="3579368"/>
            <a:ext cx="8496728" cy="3098284"/>
          </a:xfrm>
          <a:prstGeom prst="rect">
            <a:avLst/>
          </a:prstGeom>
          <a:noFill/>
        </p:spPr>
        <p:txBody>
          <a:bodyPr wrap="square">
            <a:spAutoFit/>
          </a:bodyPr>
          <a:lstStyle/>
          <a:p>
            <a:pPr marL="63500" marR="52705" algn="just">
              <a:spcBef>
                <a:spcPts val="220"/>
              </a:spcBef>
              <a:spcAft>
                <a:spcPts val="0"/>
              </a:spcAft>
            </a:pPr>
            <a:r>
              <a:rPr lang="en-US" sz="1400" dirty="0">
                <a:effectLst/>
                <a:latin typeface="Times New Roman" panose="02020603050405020304" pitchFamily="18" charset="0"/>
                <a:ea typeface="Times New Roman" panose="02020603050405020304" pitchFamily="18" charset="0"/>
              </a:rPr>
              <a:t>Fifty epochs were used to train the model. Training accuracy rose steadily until it attained 100%. Nonetheless, the test's accuracy leveled off at roughly 70%. Considering the magnitude of the dataset, this is an excellent outcome. Since the network will have more word tokens to rely on, the test accuracy may rise even further with additional data. Table 5.2 displays the graph for the loss plot. This picture illustrates how, shortly before the 20th epoch, the model begins to overfit to the training set.</a:t>
            </a:r>
          </a:p>
          <a:p>
            <a:pPr marL="63500" marR="52705" algn="just">
              <a:spcBef>
                <a:spcPts val="220"/>
              </a:spcBef>
              <a:spcAft>
                <a:spcPts val="0"/>
              </a:spcAft>
            </a:pPr>
            <a:endParaRPr lang="en-US" sz="1400" dirty="0">
              <a:latin typeface="Times New Roman" panose="02020603050405020304" pitchFamily="18" charset="0"/>
              <a:ea typeface="Times New Roman" panose="02020603050405020304" pitchFamily="18" charset="0"/>
            </a:endParaRPr>
          </a:p>
          <a:p>
            <a:pPr marL="63500" marR="52705" algn="just">
              <a:spcBef>
                <a:spcPts val="220"/>
              </a:spcBef>
              <a:spcAft>
                <a:spcPts val="0"/>
              </a:spcAft>
            </a:pPr>
            <a:endParaRPr lang="en-US" sz="1400" dirty="0">
              <a:effectLst/>
              <a:latin typeface="Times New Roman" panose="02020603050405020304" pitchFamily="18" charset="0"/>
              <a:ea typeface="Times New Roman" panose="02020603050405020304" pitchFamily="18" charset="0"/>
            </a:endParaRPr>
          </a:p>
          <a:p>
            <a:pPr marL="63500" marR="52705" algn="just">
              <a:spcBef>
                <a:spcPts val="220"/>
              </a:spcBef>
              <a:spcAft>
                <a:spcPts val="0"/>
              </a:spcAft>
            </a:pPr>
            <a:endParaRPr lang="en-US" sz="1400" dirty="0">
              <a:latin typeface="Times New Roman" panose="02020603050405020304" pitchFamily="18" charset="0"/>
              <a:ea typeface="Times New Roman" panose="02020603050405020304" pitchFamily="18" charset="0"/>
            </a:endParaRPr>
          </a:p>
          <a:p>
            <a:pPr marL="63500" marR="52705" algn="just">
              <a:spcBef>
                <a:spcPts val="220"/>
              </a:spcBef>
              <a:spcAft>
                <a:spcPts val="0"/>
              </a:spcAft>
            </a:pPr>
            <a:endParaRPr lang="en-US" sz="1400" dirty="0">
              <a:effectLst/>
              <a:latin typeface="Times New Roman" panose="02020603050405020304" pitchFamily="18" charset="0"/>
              <a:ea typeface="Times New Roman" panose="02020603050405020304" pitchFamily="18" charset="0"/>
            </a:endParaRPr>
          </a:p>
          <a:p>
            <a:pPr marL="63500" marR="52705" algn="just">
              <a:spcBef>
                <a:spcPts val="220"/>
              </a:spcBef>
              <a:spcAft>
                <a:spcPts val="0"/>
              </a:spcAft>
            </a:pPr>
            <a:endParaRPr lang="en-US" sz="1400" dirty="0">
              <a:latin typeface="Times New Roman" panose="02020603050405020304" pitchFamily="18" charset="0"/>
              <a:ea typeface="Times New Roman" panose="02020603050405020304" pitchFamily="18" charset="0"/>
            </a:endParaRPr>
          </a:p>
          <a:p>
            <a:pPr marL="63500" marR="52705" algn="just">
              <a:spcBef>
                <a:spcPts val="220"/>
              </a:spcBef>
              <a:spcAft>
                <a:spcPts val="0"/>
              </a:spcAft>
            </a:pPr>
            <a:endParaRPr lang="en-US" sz="1400" dirty="0">
              <a:effectLst/>
              <a:latin typeface="Times New Roman" panose="02020603050405020304" pitchFamily="18" charset="0"/>
              <a:ea typeface="Times New Roman" panose="02020603050405020304" pitchFamily="18" charset="0"/>
            </a:endParaRPr>
          </a:p>
          <a:p>
            <a:pPr marL="63500" marR="52705" algn="just">
              <a:spcBef>
                <a:spcPts val="220"/>
              </a:spcBef>
              <a:spcAft>
                <a:spcPts val="0"/>
              </a:spcAft>
            </a:pPr>
            <a:endParaRPr lang="en-US" sz="1400" dirty="0">
              <a:latin typeface="Times New Roman" panose="02020603050405020304" pitchFamily="18" charset="0"/>
              <a:ea typeface="Times New Roman" panose="02020603050405020304" pitchFamily="18" charset="0"/>
            </a:endParaRPr>
          </a:p>
          <a:p>
            <a:pPr marL="63500" marR="52705" algn="just">
              <a:spcBef>
                <a:spcPts val="220"/>
              </a:spcBef>
              <a:spcAft>
                <a:spcPts val="0"/>
              </a:spcAft>
            </a:pPr>
            <a:endParaRPr lang="en-US" sz="1400" dirty="0">
              <a:effectLst/>
              <a:latin typeface="Times New Roman" panose="02020603050405020304" pitchFamily="18" charset="0"/>
              <a:ea typeface="Times New Roman" panose="02020603050405020304" pitchFamily="18" charset="0"/>
            </a:endParaRPr>
          </a:p>
        </p:txBody>
      </p:sp>
      <p:pic>
        <p:nvPicPr>
          <p:cNvPr id="14" name="Picture 13">
            <a:extLst>
              <a:ext uri="{FF2B5EF4-FFF2-40B4-BE49-F238E27FC236}">
                <a16:creationId xmlns:a16="http://schemas.microsoft.com/office/drawing/2014/main" id="{AA53F54B-9ED3-8084-9E84-BAEA86480D18}"/>
              </a:ext>
            </a:extLst>
          </p:cNvPr>
          <p:cNvPicPr>
            <a:picLocks noChangeAspect="1"/>
          </p:cNvPicPr>
          <p:nvPr/>
        </p:nvPicPr>
        <p:blipFill>
          <a:blip r:embed="rId4"/>
          <a:stretch>
            <a:fillRect/>
          </a:stretch>
        </p:blipFill>
        <p:spPr>
          <a:xfrm>
            <a:off x="572493" y="4705456"/>
            <a:ext cx="3524431" cy="2152761"/>
          </a:xfrm>
          <a:prstGeom prst="rect">
            <a:avLst/>
          </a:prstGeom>
        </p:spPr>
      </p:pic>
      <p:pic>
        <p:nvPicPr>
          <p:cNvPr id="15" name="Image 5">
            <a:extLst>
              <a:ext uri="{FF2B5EF4-FFF2-40B4-BE49-F238E27FC236}">
                <a16:creationId xmlns:a16="http://schemas.microsoft.com/office/drawing/2014/main" id="{10F43E32-7525-3360-F300-CDE67C5BE00C}"/>
              </a:ext>
            </a:extLst>
          </p:cNvPr>
          <p:cNvPicPr>
            <a:picLocks/>
          </p:cNvPicPr>
          <p:nvPr/>
        </p:nvPicPr>
        <p:blipFill>
          <a:blip r:embed="rId5" cstate="print"/>
          <a:stretch>
            <a:fillRect/>
          </a:stretch>
        </p:blipFill>
        <p:spPr>
          <a:xfrm>
            <a:off x="3925726" y="4601796"/>
            <a:ext cx="4684874" cy="2152760"/>
          </a:xfrm>
          <a:prstGeom prst="rect">
            <a:avLst/>
          </a:prstGeom>
        </p:spPr>
      </p:pic>
    </p:spTree>
    <p:extLst>
      <p:ext uri="{BB962C8B-B14F-4D97-AF65-F5344CB8AC3E}">
        <p14:creationId xmlns:p14="http://schemas.microsoft.com/office/powerpoint/2010/main" val="2399600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32BB939-F628-AEAE-13B6-D19CFBAE8F1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C9029F0-055E-171B-CE3A-4EA5BAB13B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ketchy line">
            <a:extLst>
              <a:ext uri="{FF2B5EF4-FFF2-40B4-BE49-F238E27FC236}">
                <a16:creationId xmlns:a16="http://schemas.microsoft.com/office/drawing/2014/main" id="{1926009A-0F59-7E93-D05C-728B99211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93A4DF9-2CDE-C1F5-98EF-C6D0F9C1C8D2}"/>
              </a:ext>
            </a:extLst>
          </p:cNvPr>
          <p:cNvSpPr>
            <a:spLocks noGrp="1"/>
          </p:cNvSpPr>
          <p:nvPr>
            <p:ph type="body" idx="1"/>
          </p:nvPr>
        </p:nvSpPr>
        <p:spPr>
          <a:xfrm>
            <a:off x="418034" y="1040205"/>
            <a:ext cx="8196362" cy="5757824"/>
          </a:xfrm>
        </p:spPr>
        <p:txBody>
          <a:bodyPr vert="horz" lIns="91440" tIns="45720" rIns="91440" bIns="45720" rtlCol="0" anchor="t">
            <a:noAutofit/>
          </a:bodyPr>
          <a:lstStyle/>
          <a:p>
            <a:pPr marL="342900" indent="-342900" algn="just">
              <a:lnSpc>
                <a:spcPct val="100000"/>
              </a:lnSpc>
              <a:buAutoNum type="arabicPeriod" startAt="2"/>
            </a:pPr>
            <a:endParaRPr lang="en-US" sz="1800" b="1" dirty="0">
              <a:solidFill>
                <a:schemeClr val="tx1"/>
              </a:solidFill>
              <a:latin typeface="Times New Roman"/>
              <a:cs typeface="Times New Roman"/>
            </a:endParaRPr>
          </a:p>
          <a:p>
            <a:pPr marL="342900" indent="-342900" algn="just">
              <a:lnSpc>
                <a:spcPct val="100000"/>
              </a:lnSpc>
              <a:buAutoNum type="arabicPeriod" startAt="2"/>
            </a:pPr>
            <a:endParaRPr lang="en-US" sz="1800" b="1" dirty="0">
              <a:solidFill>
                <a:schemeClr val="tx1"/>
              </a:solidFill>
              <a:latin typeface="Times New Roman"/>
              <a:cs typeface="Times New Roman"/>
            </a:endParaRPr>
          </a:p>
          <a:p>
            <a:pPr marL="342900" indent="-342900" algn="just">
              <a:lnSpc>
                <a:spcPct val="100000"/>
              </a:lnSpc>
              <a:buAutoNum type="arabicPeriod" startAt="2"/>
            </a:pPr>
            <a:r>
              <a:rPr lang="en-US" sz="1800" b="1" dirty="0">
                <a:solidFill>
                  <a:schemeClr val="tx1"/>
                </a:solidFill>
                <a:latin typeface="Times New Roman"/>
                <a:cs typeface="Times New Roman"/>
              </a:rPr>
              <a:t>T5 training</a:t>
            </a:r>
          </a:p>
          <a:p>
            <a:pPr algn="just">
              <a:lnSpc>
                <a:spcPct val="100000"/>
              </a:lnSpc>
            </a:pPr>
            <a:r>
              <a:rPr lang="en-US" sz="1400" dirty="0">
                <a:solidFill>
                  <a:schemeClr val="tx1"/>
                </a:solidFill>
                <a:latin typeface="Times New Roman"/>
                <a:cs typeface="Times New Roman"/>
              </a:rPr>
              <a:t>T-5 Model Result Table</a:t>
            </a:r>
          </a:p>
          <a:p>
            <a:pPr algn="just">
              <a:lnSpc>
                <a:spcPct val="100000"/>
              </a:lnSpc>
            </a:pPr>
            <a:endParaRPr lang="en-US" sz="1400" dirty="0">
              <a:solidFill>
                <a:schemeClr val="tx1"/>
              </a:solidFill>
              <a:latin typeface="Times New Roman"/>
              <a:cs typeface="Times New Roman"/>
            </a:endParaRPr>
          </a:p>
          <a:p>
            <a:pPr algn="just">
              <a:lnSpc>
                <a:spcPct val="100000"/>
              </a:lnSpc>
            </a:pPr>
            <a:endParaRPr lang="en-US" sz="1400" dirty="0">
              <a:solidFill>
                <a:schemeClr val="tx1"/>
              </a:solidFill>
              <a:latin typeface="Times New Roman"/>
              <a:cs typeface="Times New Roman"/>
            </a:endParaRPr>
          </a:p>
          <a:p>
            <a:pPr algn="just">
              <a:lnSpc>
                <a:spcPct val="100000"/>
              </a:lnSpc>
            </a:pPr>
            <a:endParaRPr lang="en-US" sz="1400" dirty="0">
              <a:solidFill>
                <a:schemeClr val="tx1"/>
              </a:solidFill>
              <a:latin typeface="Times New Roman"/>
              <a:cs typeface="Times New Roman"/>
            </a:endParaRPr>
          </a:p>
          <a:p>
            <a:pPr algn="just">
              <a:lnSpc>
                <a:spcPct val="100000"/>
              </a:lnSpc>
            </a:pPr>
            <a:endParaRPr lang="en-US" sz="1400" dirty="0">
              <a:solidFill>
                <a:schemeClr val="tx1"/>
              </a:solidFill>
              <a:latin typeface="Times New Roman"/>
              <a:cs typeface="Times New Roman"/>
            </a:endParaRPr>
          </a:p>
          <a:p>
            <a:pPr algn="just">
              <a:lnSpc>
                <a:spcPct val="100000"/>
              </a:lnSpc>
            </a:pPr>
            <a:endParaRPr lang="en-US" sz="1400" dirty="0">
              <a:solidFill>
                <a:schemeClr val="tx1"/>
              </a:solidFill>
              <a:latin typeface="Times New Roman"/>
              <a:cs typeface="Times New Roman"/>
            </a:endParaRPr>
          </a:p>
          <a:p>
            <a:pPr algn="just">
              <a:lnSpc>
                <a:spcPct val="100000"/>
              </a:lnSpc>
            </a:pPr>
            <a:endParaRPr lang="en-US" sz="1400" dirty="0">
              <a:solidFill>
                <a:schemeClr val="tx1"/>
              </a:solidFill>
              <a:latin typeface="Times New Roman"/>
              <a:cs typeface="Times New Roman"/>
            </a:endParaRPr>
          </a:p>
          <a:p>
            <a:pPr algn="just">
              <a:lnSpc>
                <a:spcPct val="100000"/>
              </a:lnSpc>
            </a:pPr>
            <a:r>
              <a:rPr lang="en-US" sz="1400" dirty="0">
                <a:solidFill>
                  <a:schemeClr val="tx1"/>
                </a:solidFill>
                <a:latin typeface="Times New Roman"/>
                <a:cs typeface="Times New Roman"/>
              </a:rPr>
              <a:t>The performance of a T5 model trained over different epochs is shown in the table 5.3. It displays the validation loss (error during validation), training loss (difference between the model's predictions and the real data during training), and Rouge scores (metrics assessing the quality of text summarization produced by the model) for each epoch. The longest common subsequence is measured by </a:t>
            </a:r>
            <a:r>
              <a:rPr lang="en-US" sz="1400" dirty="0" err="1">
                <a:solidFill>
                  <a:schemeClr val="tx1"/>
                </a:solidFill>
                <a:latin typeface="Times New Roman"/>
                <a:cs typeface="Times New Roman"/>
              </a:rPr>
              <a:t>RougeL</a:t>
            </a:r>
            <a:r>
              <a:rPr lang="en-US" sz="1400" dirty="0">
                <a:solidFill>
                  <a:schemeClr val="tx1"/>
                </a:solidFill>
                <a:latin typeface="Times New Roman"/>
                <a:cs typeface="Times New Roman"/>
              </a:rPr>
              <a:t>, the overlap of bigrams is measured by Rouge2 and the overlap of unigrams by Rouge1, and the average of these three measures is called </a:t>
            </a:r>
            <a:r>
              <a:rPr lang="en-US" sz="1400" dirty="0" err="1">
                <a:solidFill>
                  <a:schemeClr val="tx1"/>
                </a:solidFill>
                <a:latin typeface="Times New Roman"/>
                <a:cs typeface="Times New Roman"/>
              </a:rPr>
              <a:t>RougeSum</a:t>
            </a:r>
            <a:r>
              <a:rPr lang="en-US" sz="1400" dirty="0">
                <a:solidFill>
                  <a:schemeClr val="tx1"/>
                </a:solidFill>
                <a:latin typeface="Times New Roman"/>
                <a:cs typeface="Times New Roman"/>
              </a:rPr>
              <a:t>. The results show that the Rouge scores show constant performance in producing summaries that closely resemble reference summaries, and this model got 86.11%.</a:t>
            </a:r>
          </a:p>
          <a:p>
            <a:pPr algn="just">
              <a:lnSpc>
                <a:spcPct val="100000"/>
              </a:lnSpc>
            </a:pPr>
            <a:r>
              <a:rPr lang="en-US" sz="1400" dirty="0">
                <a:solidFill>
                  <a:schemeClr val="tx1"/>
                </a:solidFill>
                <a:latin typeface="Times New Roman"/>
                <a:cs typeface="Times New Roman"/>
              </a:rPr>
              <a:t>When the model ran with 100 epochs it got 0.04 training loss, 0.99 validation loss, 86.11% rouge1 score, 57.33% rouge2 score, and 85.77% </a:t>
            </a:r>
            <a:r>
              <a:rPr lang="en-US" sz="1400" dirty="0" err="1">
                <a:solidFill>
                  <a:schemeClr val="tx1"/>
                </a:solidFill>
                <a:latin typeface="Times New Roman"/>
                <a:cs typeface="Times New Roman"/>
              </a:rPr>
              <a:t>rougesum</a:t>
            </a:r>
            <a:r>
              <a:rPr lang="en-US" sz="1400" dirty="0">
                <a:solidFill>
                  <a:schemeClr val="tx1"/>
                </a:solidFill>
                <a:latin typeface="Times New Roman"/>
                <a:cs typeface="Times New Roman"/>
              </a:rPr>
              <a:t> score which is better the accuracy. </a:t>
            </a:r>
          </a:p>
          <a:p>
            <a:pPr algn="just">
              <a:lnSpc>
                <a:spcPct val="100000"/>
              </a:lnSpc>
            </a:pPr>
            <a:endParaRPr lang="en-US" sz="14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8A0758DF-131B-48FF-38B8-C88D1048276F}"/>
              </a:ext>
            </a:extLst>
          </p:cNvPr>
          <p:cNvPicPr>
            <a:picLocks noChangeAspect="1"/>
          </p:cNvPicPr>
          <p:nvPr/>
        </p:nvPicPr>
        <p:blipFill rotWithShape="1">
          <a:blip r:embed="rId2"/>
          <a:srcRect l="3795" r="-3" b="-3"/>
          <a:stretch/>
        </p:blipFill>
        <p:spPr>
          <a:xfrm>
            <a:off x="8770952" y="2119971"/>
            <a:ext cx="3261443" cy="3056485"/>
          </a:xfrm>
          <a:prstGeom prst="rect">
            <a:avLst/>
          </a:prstGeom>
        </p:spPr>
      </p:pic>
      <p:sp>
        <p:nvSpPr>
          <p:cNvPr id="5" name="Slide Number Placeholder 4">
            <a:extLst>
              <a:ext uri="{FF2B5EF4-FFF2-40B4-BE49-F238E27FC236}">
                <a16:creationId xmlns:a16="http://schemas.microsoft.com/office/drawing/2014/main" id="{C5E835C6-031D-7F93-E6EF-CE2915D1047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23</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F2BA186C-0442-3D10-8C57-3E8418F2211E}"/>
              </a:ext>
            </a:extLst>
          </p:cNvPr>
          <p:cNvPicPr>
            <a:picLocks noChangeAspect="1"/>
          </p:cNvPicPr>
          <p:nvPr/>
        </p:nvPicPr>
        <p:blipFill>
          <a:blip r:embed="rId3"/>
          <a:stretch>
            <a:fillRect/>
          </a:stretch>
        </p:blipFill>
        <p:spPr>
          <a:xfrm>
            <a:off x="414238" y="2500115"/>
            <a:ext cx="8196362" cy="2101958"/>
          </a:xfrm>
          <a:prstGeom prst="rect">
            <a:avLst/>
          </a:prstGeom>
        </p:spPr>
      </p:pic>
    </p:spTree>
    <p:extLst>
      <p:ext uri="{BB962C8B-B14F-4D97-AF65-F5344CB8AC3E}">
        <p14:creationId xmlns:p14="http://schemas.microsoft.com/office/powerpoint/2010/main" val="41137902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31B54C8-EDFA-3A07-D735-ED988F7140EE}"/>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9649D24-B3D0-3D89-8BEB-8F2FA1050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ketchy line">
            <a:extLst>
              <a:ext uri="{FF2B5EF4-FFF2-40B4-BE49-F238E27FC236}">
                <a16:creationId xmlns:a16="http://schemas.microsoft.com/office/drawing/2014/main" id="{483D6348-607E-1B60-AC2D-1CCBEE2108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9FC94BF3-9B69-BBD3-658E-3C1601D5FC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24</a:t>
            </a:fld>
            <a:endParaRPr lang="en-US">
              <a:solidFill>
                <a:prstClr val="black">
                  <a:tint val="75000"/>
                </a:prstClr>
              </a:solidFill>
              <a:latin typeface="Calibri" panose="020F0502020204030204"/>
            </a:endParaRPr>
          </a:p>
        </p:txBody>
      </p:sp>
      <p:pic>
        <p:nvPicPr>
          <p:cNvPr id="3" name="Picture 2" descr="Pink human brain graphic illustration | Free vector - 429458">
            <a:extLst>
              <a:ext uri="{FF2B5EF4-FFF2-40B4-BE49-F238E27FC236}">
                <a16:creationId xmlns:a16="http://schemas.microsoft.com/office/drawing/2014/main" id="{8A7464BF-AE79-BA22-F1BB-A07692C23D11}"/>
              </a:ext>
            </a:extLst>
          </p:cNvPr>
          <p:cNvPicPr>
            <a:picLocks noChangeAspect="1"/>
          </p:cNvPicPr>
          <p:nvPr/>
        </p:nvPicPr>
        <p:blipFill rotWithShape="1">
          <a:blip r:embed="rId2"/>
          <a:srcRect l="3795" r="-3" b="-3"/>
          <a:stretch/>
        </p:blipFill>
        <p:spPr>
          <a:xfrm>
            <a:off x="8770952" y="2119971"/>
            <a:ext cx="3261443" cy="3056485"/>
          </a:xfrm>
          <a:prstGeom prst="rect">
            <a:avLst/>
          </a:prstGeom>
        </p:spPr>
      </p:pic>
      <p:sp>
        <p:nvSpPr>
          <p:cNvPr id="6" name="TextBox 5">
            <a:extLst>
              <a:ext uri="{FF2B5EF4-FFF2-40B4-BE49-F238E27FC236}">
                <a16:creationId xmlns:a16="http://schemas.microsoft.com/office/drawing/2014/main" id="{DDA9E7A2-1E4B-4FCB-EB79-95C68C4EC0D0}"/>
              </a:ext>
            </a:extLst>
          </p:cNvPr>
          <p:cNvSpPr txBox="1"/>
          <p:nvPr/>
        </p:nvSpPr>
        <p:spPr>
          <a:xfrm>
            <a:off x="572493" y="1753456"/>
            <a:ext cx="8437943" cy="4801314"/>
          </a:xfrm>
          <a:prstGeom prst="rect">
            <a:avLst/>
          </a:prstGeom>
          <a:noFill/>
        </p:spPr>
        <p:txBody>
          <a:bodyPr wrap="square">
            <a:spAutoFit/>
          </a:bodyPr>
          <a:lstStyle/>
          <a:p>
            <a:pPr marL="342900" indent="-342900" algn="just">
              <a:buAutoNum type="arabicPeriod" startAt="3"/>
            </a:pPr>
            <a:r>
              <a:rPr lang="en-US" sz="1800" b="1" dirty="0">
                <a:effectLst/>
                <a:latin typeface="Times New Roman" panose="02020603050405020304" pitchFamily="18" charset="0"/>
                <a:ea typeface="Times New Roman" panose="02020603050405020304" pitchFamily="18" charset="0"/>
              </a:rPr>
              <a:t>BERT</a:t>
            </a:r>
            <a:r>
              <a:rPr lang="en-US" sz="1800" b="1" spc="-10" dirty="0">
                <a:effectLst/>
                <a:latin typeface="Times New Roman" panose="02020603050405020304" pitchFamily="18" charset="0"/>
                <a:ea typeface="Times New Roman" panose="02020603050405020304" pitchFamily="18" charset="0"/>
              </a:rPr>
              <a:t> training</a:t>
            </a:r>
          </a:p>
          <a:p>
            <a:pPr algn="just"/>
            <a:endParaRPr lang="en-US" sz="1800" b="1" spc="-10" dirty="0">
              <a:effectLst/>
              <a:latin typeface="Times New Roman" panose="02020603050405020304" pitchFamily="18" charset="0"/>
              <a:ea typeface="Times New Roman" panose="02020603050405020304" pitchFamily="18" charset="0"/>
            </a:endParaRPr>
          </a:p>
          <a:p>
            <a:pPr algn="just"/>
            <a:r>
              <a:rPr lang="en-US" sz="1400" spc="-10" dirty="0">
                <a:effectLst/>
                <a:latin typeface="Times New Roman" panose="02020603050405020304" pitchFamily="18" charset="0"/>
                <a:ea typeface="Times New Roman" panose="02020603050405020304" pitchFamily="18" charset="0"/>
              </a:rPr>
              <a:t>BERT Model Result Table</a:t>
            </a:r>
          </a:p>
          <a:p>
            <a:pPr algn="just"/>
            <a:r>
              <a:rPr lang="en-US" sz="1400" spc="-10" dirty="0">
                <a:effectLst/>
                <a:latin typeface="Times New Roman" panose="02020603050405020304" pitchFamily="18" charset="0"/>
                <a:ea typeface="Times New Roman" panose="02020603050405020304" pitchFamily="18" charset="0"/>
              </a:rPr>
              <a:t> </a:t>
            </a:r>
          </a:p>
          <a:p>
            <a:pPr algn="just"/>
            <a:endParaRPr lang="en-US" spc="-10" dirty="0">
              <a:latin typeface="Times New Roman" panose="02020603050405020304" pitchFamily="18" charset="0"/>
              <a:ea typeface="Times New Roman" panose="02020603050405020304" pitchFamily="18" charset="0"/>
            </a:endParaRPr>
          </a:p>
          <a:p>
            <a:pPr algn="just"/>
            <a:endParaRPr lang="en-US" sz="1400" spc="-10" dirty="0">
              <a:effectLst/>
              <a:latin typeface="Times New Roman" panose="02020603050405020304" pitchFamily="18" charset="0"/>
              <a:ea typeface="Times New Roman" panose="02020603050405020304" pitchFamily="18" charset="0"/>
            </a:endParaRPr>
          </a:p>
          <a:p>
            <a:pPr algn="just"/>
            <a:endParaRPr lang="en-US" sz="1400" spc="-10" dirty="0">
              <a:latin typeface="Times New Roman" panose="02020603050405020304" pitchFamily="18" charset="0"/>
              <a:ea typeface="Times New Roman" panose="02020603050405020304" pitchFamily="18" charset="0"/>
            </a:endParaRPr>
          </a:p>
          <a:p>
            <a:pPr algn="just"/>
            <a:endParaRPr lang="en-US" sz="1400" spc="-10" dirty="0">
              <a:effectLst/>
              <a:latin typeface="Times New Roman" panose="02020603050405020304" pitchFamily="18" charset="0"/>
              <a:ea typeface="Times New Roman" panose="02020603050405020304" pitchFamily="18" charset="0"/>
            </a:endParaRPr>
          </a:p>
          <a:p>
            <a:pPr algn="just"/>
            <a:endParaRPr lang="en-US" sz="1400" spc="-10" dirty="0">
              <a:latin typeface="Times New Roman" panose="02020603050405020304" pitchFamily="18" charset="0"/>
              <a:ea typeface="Times New Roman" panose="02020603050405020304" pitchFamily="18" charset="0"/>
            </a:endParaRPr>
          </a:p>
          <a:p>
            <a:pPr algn="just"/>
            <a:endParaRPr lang="en-US" sz="1400" spc="-10" dirty="0">
              <a:effectLst/>
              <a:latin typeface="Times New Roman" panose="02020603050405020304" pitchFamily="18" charset="0"/>
              <a:ea typeface="Times New Roman" panose="02020603050405020304" pitchFamily="18" charset="0"/>
            </a:endParaRPr>
          </a:p>
          <a:p>
            <a:pPr algn="just"/>
            <a:endParaRPr lang="en-US" sz="1400" spc="-10" dirty="0">
              <a:latin typeface="Times New Roman" panose="02020603050405020304" pitchFamily="18" charset="0"/>
              <a:ea typeface="Times New Roman" panose="02020603050405020304" pitchFamily="18" charset="0"/>
            </a:endParaRPr>
          </a:p>
          <a:p>
            <a:pPr algn="just"/>
            <a:endParaRPr lang="en-US" sz="1400" spc="-10" dirty="0">
              <a:effectLst/>
              <a:latin typeface="Times New Roman" panose="02020603050405020304" pitchFamily="18" charset="0"/>
              <a:ea typeface="Times New Roman" panose="02020603050405020304" pitchFamily="18" charset="0"/>
            </a:endParaRPr>
          </a:p>
          <a:p>
            <a:pPr algn="just"/>
            <a:r>
              <a:rPr lang="en-US" sz="1400" spc="-10" dirty="0">
                <a:latin typeface="Times New Roman" panose="02020603050405020304" pitchFamily="18" charset="0"/>
                <a:ea typeface="Times New Roman" panose="02020603050405020304" pitchFamily="18" charset="0"/>
              </a:rPr>
              <a:t>To investigate the effects of different combinations of epochs and batch sizes on model performance, table 5.4 presents the results of BERT model training. For example, the training accuracy was 83.90% at 130 epochs with a batch size of 100, and the training loss was 0.150049. The measures for precision and F1 score were likewise excellent, coming in at 0.896552 and 0.998440, respectively. On the other hand, training accuracy increased to 99.79% at 100 epochs with a batch size of 128 nevertheless, the model had a greater training loss (1.251614), lesser precision (0.979971), and an F1 score (0.824308). These variants show how sensitive the BERT model is to various training setups, with some configurations producing better performance metrics and accuracy than others.</a:t>
            </a:r>
          </a:p>
          <a:p>
            <a:pPr algn="just"/>
            <a:endParaRPr lang="en-US" sz="1400" spc="-10" dirty="0">
              <a:effectLst/>
              <a:latin typeface="Times New Roman" panose="02020603050405020304" pitchFamily="18" charset="0"/>
              <a:ea typeface="Times New Roman" panose="02020603050405020304" pitchFamily="18" charset="0"/>
            </a:endParaRPr>
          </a:p>
          <a:p>
            <a:pPr algn="just"/>
            <a:endParaRPr lang="en-US" sz="1400" spc="-10" dirty="0">
              <a:latin typeface="Times New Roman" panose="02020603050405020304" pitchFamily="18" charset="0"/>
              <a:ea typeface="Times New Roman" panose="02020603050405020304" pitchFamily="18" charset="0"/>
            </a:endParaRPr>
          </a:p>
        </p:txBody>
      </p:sp>
      <p:pic>
        <p:nvPicPr>
          <p:cNvPr id="9" name="Picture 8">
            <a:extLst>
              <a:ext uri="{FF2B5EF4-FFF2-40B4-BE49-F238E27FC236}">
                <a16:creationId xmlns:a16="http://schemas.microsoft.com/office/drawing/2014/main" id="{37B88FD6-7908-0461-B93B-87F3673B01E9}"/>
              </a:ext>
            </a:extLst>
          </p:cNvPr>
          <p:cNvPicPr>
            <a:picLocks noChangeAspect="1"/>
          </p:cNvPicPr>
          <p:nvPr/>
        </p:nvPicPr>
        <p:blipFill>
          <a:blip r:embed="rId3"/>
          <a:stretch>
            <a:fillRect/>
          </a:stretch>
        </p:blipFill>
        <p:spPr>
          <a:xfrm>
            <a:off x="572492" y="2651472"/>
            <a:ext cx="8437943" cy="1739989"/>
          </a:xfrm>
          <a:prstGeom prst="rect">
            <a:avLst/>
          </a:prstGeom>
        </p:spPr>
      </p:pic>
    </p:spTree>
    <p:extLst>
      <p:ext uri="{BB962C8B-B14F-4D97-AF65-F5344CB8AC3E}">
        <p14:creationId xmlns:p14="http://schemas.microsoft.com/office/powerpoint/2010/main" val="15076864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FAB2EE-60C7-FF12-C2DD-9DE7B25C533E}"/>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BA4F9C-DF19-DAEB-3B5C-AEA5927BC8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ketchy line">
            <a:extLst>
              <a:ext uri="{FF2B5EF4-FFF2-40B4-BE49-F238E27FC236}">
                <a16:creationId xmlns:a16="http://schemas.microsoft.com/office/drawing/2014/main" id="{EA238C12-B44A-D89E-1E04-55F065D8D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8A73262E-8118-6E0E-1F86-7615109DFF01}"/>
              </a:ext>
            </a:extLst>
          </p:cNvPr>
          <p:cNvSpPr>
            <a:spLocks noGrp="1"/>
          </p:cNvSpPr>
          <p:nvPr>
            <p:ph type="body" idx="1"/>
          </p:nvPr>
        </p:nvSpPr>
        <p:spPr>
          <a:xfrm>
            <a:off x="418033" y="1003629"/>
            <a:ext cx="11561633" cy="5794400"/>
          </a:xfrm>
        </p:spPr>
        <p:txBody>
          <a:bodyPr vert="horz" lIns="91440" tIns="45720" rIns="91440" bIns="45720" rtlCol="0" anchor="t">
            <a:noAutofit/>
          </a:bodyPr>
          <a:lstStyle/>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p:txBody>
      </p:sp>
      <p:sp>
        <p:nvSpPr>
          <p:cNvPr id="5" name="Slide Number Placeholder 4">
            <a:extLst>
              <a:ext uri="{FF2B5EF4-FFF2-40B4-BE49-F238E27FC236}">
                <a16:creationId xmlns:a16="http://schemas.microsoft.com/office/drawing/2014/main" id="{CEC480A8-BE20-A201-EDF7-17BFD4099E1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25</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C8AB5E08-C661-5393-FF10-3C2FD9E37E53}"/>
              </a:ext>
            </a:extLst>
          </p:cNvPr>
          <p:cNvPicPr>
            <a:picLocks noChangeAspect="1"/>
          </p:cNvPicPr>
          <p:nvPr/>
        </p:nvPicPr>
        <p:blipFill>
          <a:blip r:embed="rId2"/>
          <a:stretch>
            <a:fillRect/>
          </a:stretch>
        </p:blipFill>
        <p:spPr>
          <a:xfrm>
            <a:off x="867757" y="1690688"/>
            <a:ext cx="8291245" cy="2076557"/>
          </a:xfrm>
          <a:prstGeom prst="rect">
            <a:avLst/>
          </a:prstGeom>
        </p:spPr>
      </p:pic>
      <p:sp>
        <p:nvSpPr>
          <p:cNvPr id="10" name="TextBox 9">
            <a:extLst>
              <a:ext uri="{FF2B5EF4-FFF2-40B4-BE49-F238E27FC236}">
                <a16:creationId xmlns:a16="http://schemas.microsoft.com/office/drawing/2014/main" id="{6904F452-F09C-725B-B2DD-07C3F83EE4C2}"/>
              </a:ext>
            </a:extLst>
          </p:cNvPr>
          <p:cNvSpPr txBox="1"/>
          <p:nvPr/>
        </p:nvSpPr>
        <p:spPr>
          <a:xfrm>
            <a:off x="841393" y="3645812"/>
            <a:ext cx="8291245" cy="2677656"/>
          </a:xfrm>
          <a:prstGeom prst="rect">
            <a:avLst/>
          </a:prstGeom>
          <a:noFill/>
        </p:spPr>
        <p:txBody>
          <a:bodyPr wrap="square">
            <a:spAutoFit/>
          </a:bodyPr>
          <a:lstStyle/>
          <a:p>
            <a:pPr algn="just"/>
            <a:r>
              <a:rPr lang="en-IN" sz="1400" dirty="0">
                <a:effectLst/>
                <a:latin typeface="Times New Roman" panose="02020603050405020304" pitchFamily="18" charset="0"/>
                <a:ea typeface="Times New Roman" panose="02020603050405020304" pitchFamily="18" charset="0"/>
              </a:rPr>
              <a:t>Regarding table 5.5, which assesses the effectiveness of the BERT model on test data, comparable fluctuations were noted for various combinations of epoch and batch size. For example, the model scored 68.03% validation accuracy with 2.422356 validation loss at 130 epochs and 100 batch size. The F1 score was 0.740000, and the precision was 0.762148. As a result of overfitting, the validation accuracy decreased to 54.21% with 100 epochs and a batch size of 128 while the validation precision increased to 1.000000. </a:t>
            </a:r>
          </a:p>
          <a:p>
            <a:pPr algn="just"/>
            <a:endParaRPr lang="en-IN" sz="1400" dirty="0">
              <a:latin typeface="Times New Roman" panose="02020603050405020304" pitchFamily="18" charset="0"/>
            </a:endParaRPr>
          </a:p>
          <a:p>
            <a:pPr algn="just"/>
            <a:endParaRPr lang="en-IN" sz="1400" dirty="0">
              <a:latin typeface="Times New Roman" panose="02020603050405020304" pitchFamily="18" charset="0"/>
            </a:endParaRPr>
          </a:p>
          <a:p>
            <a:pPr algn="just"/>
            <a:endParaRPr lang="en-IN" sz="1400" dirty="0">
              <a:latin typeface="Times New Roman" panose="02020603050405020304" pitchFamily="18" charset="0"/>
            </a:endParaRPr>
          </a:p>
          <a:p>
            <a:pPr algn="just"/>
            <a:endParaRPr lang="en-IN" sz="1400" dirty="0">
              <a:latin typeface="Times New Roman" panose="02020603050405020304" pitchFamily="18" charset="0"/>
            </a:endParaRPr>
          </a:p>
          <a:p>
            <a:pPr algn="just"/>
            <a:endParaRPr lang="en-IN" sz="1400" dirty="0">
              <a:latin typeface="Times New Roman" panose="02020603050405020304" pitchFamily="18" charset="0"/>
            </a:endParaRPr>
          </a:p>
          <a:p>
            <a:pPr algn="just"/>
            <a:endParaRPr lang="en-IN" sz="1400" dirty="0">
              <a:latin typeface="Times New Roman" panose="02020603050405020304" pitchFamily="18" charset="0"/>
            </a:endParaRPr>
          </a:p>
          <a:p>
            <a:pPr algn="just"/>
            <a:endParaRPr lang="en-IN" sz="1400" dirty="0"/>
          </a:p>
        </p:txBody>
      </p:sp>
      <p:pic>
        <p:nvPicPr>
          <p:cNvPr id="12" name="Picture 11" descr="Pink human brain graphic illustration | Free vector - 429458">
            <a:extLst>
              <a:ext uri="{FF2B5EF4-FFF2-40B4-BE49-F238E27FC236}">
                <a16:creationId xmlns:a16="http://schemas.microsoft.com/office/drawing/2014/main" id="{E54DAA88-C98A-9C3F-133A-C3602A3DC41D}"/>
              </a:ext>
            </a:extLst>
          </p:cNvPr>
          <p:cNvPicPr>
            <a:picLocks noChangeAspect="1"/>
          </p:cNvPicPr>
          <p:nvPr/>
        </p:nvPicPr>
        <p:blipFill rotWithShape="1">
          <a:blip r:embed="rId3"/>
          <a:srcRect l="3795" r="-3" b="-3"/>
          <a:stretch/>
        </p:blipFill>
        <p:spPr>
          <a:xfrm>
            <a:off x="9289195" y="2119972"/>
            <a:ext cx="2743200" cy="2570810"/>
          </a:xfrm>
          <a:prstGeom prst="rect">
            <a:avLst/>
          </a:prstGeom>
        </p:spPr>
      </p:pic>
      <p:pic>
        <p:nvPicPr>
          <p:cNvPr id="14" name="Picture 13">
            <a:extLst>
              <a:ext uri="{FF2B5EF4-FFF2-40B4-BE49-F238E27FC236}">
                <a16:creationId xmlns:a16="http://schemas.microsoft.com/office/drawing/2014/main" id="{03863F77-A149-81EB-274C-A96965C9F62B}"/>
              </a:ext>
            </a:extLst>
          </p:cNvPr>
          <p:cNvPicPr>
            <a:picLocks noChangeAspect="1"/>
          </p:cNvPicPr>
          <p:nvPr/>
        </p:nvPicPr>
        <p:blipFill>
          <a:blip r:embed="rId4"/>
          <a:stretch>
            <a:fillRect/>
          </a:stretch>
        </p:blipFill>
        <p:spPr>
          <a:xfrm>
            <a:off x="2710233" y="4984640"/>
            <a:ext cx="3063057" cy="1608283"/>
          </a:xfrm>
          <a:prstGeom prst="rect">
            <a:avLst/>
          </a:prstGeom>
        </p:spPr>
      </p:pic>
      <p:pic>
        <p:nvPicPr>
          <p:cNvPr id="2" name="Picture 1">
            <a:extLst>
              <a:ext uri="{FF2B5EF4-FFF2-40B4-BE49-F238E27FC236}">
                <a16:creationId xmlns:a16="http://schemas.microsoft.com/office/drawing/2014/main" id="{535B315B-DEB8-0C80-11DB-D9663471EE30}"/>
              </a:ext>
            </a:extLst>
          </p:cNvPr>
          <p:cNvPicPr>
            <a:picLocks noChangeAspect="1"/>
          </p:cNvPicPr>
          <p:nvPr/>
        </p:nvPicPr>
        <p:blipFill>
          <a:blip r:embed="rId5"/>
          <a:stretch>
            <a:fillRect/>
          </a:stretch>
        </p:blipFill>
        <p:spPr>
          <a:xfrm>
            <a:off x="6399156" y="4610837"/>
            <a:ext cx="3215596" cy="2136997"/>
          </a:xfrm>
          <a:prstGeom prst="rect">
            <a:avLst/>
          </a:prstGeom>
        </p:spPr>
      </p:pic>
    </p:spTree>
    <p:extLst>
      <p:ext uri="{BB962C8B-B14F-4D97-AF65-F5344CB8AC3E}">
        <p14:creationId xmlns:p14="http://schemas.microsoft.com/office/powerpoint/2010/main" val="35310977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82B0132-8071-A3B3-2402-335382F1497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B3EAD15-8FAC-F397-D039-27D6ED9B6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ketchy line">
            <a:extLst>
              <a:ext uri="{FF2B5EF4-FFF2-40B4-BE49-F238E27FC236}">
                <a16:creationId xmlns:a16="http://schemas.microsoft.com/office/drawing/2014/main" id="{77C14324-D728-6B82-5740-D4E2EE885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9C1AC36E-80C4-7775-F679-5E90E1FA531D}"/>
              </a:ext>
            </a:extLst>
          </p:cNvPr>
          <p:cNvSpPr>
            <a:spLocks noGrp="1"/>
          </p:cNvSpPr>
          <p:nvPr>
            <p:ph type="body" idx="1"/>
          </p:nvPr>
        </p:nvSpPr>
        <p:spPr>
          <a:xfrm>
            <a:off x="418033" y="1003629"/>
            <a:ext cx="11561633" cy="5794400"/>
          </a:xfrm>
        </p:spPr>
        <p:txBody>
          <a:bodyPr vert="horz" lIns="91440" tIns="45720" rIns="91440" bIns="45720" rtlCol="0" anchor="t">
            <a:noAutofit/>
          </a:bodyPr>
          <a:lstStyle/>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p:txBody>
      </p:sp>
      <p:sp>
        <p:nvSpPr>
          <p:cNvPr id="5" name="Slide Number Placeholder 4">
            <a:extLst>
              <a:ext uri="{FF2B5EF4-FFF2-40B4-BE49-F238E27FC236}">
                <a16:creationId xmlns:a16="http://schemas.microsoft.com/office/drawing/2014/main" id="{A29CF472-4755-A07F-8D2D-A70C410BB20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26</a:t>
            </a:fld>
            <a:endParaRPr lang="en-US">
              <a:solidFill>
                <a:prstClr val="black">
                  <a:tint val="75000"/>
                </a:prstClr>
              </a:solidFill>
              <a:latin typeface="Calibri" panose="020F0502020204030204"/>
            </a:endParaRPr>
          </a:p>
        </p:txBody>
      </p:sp>
      <p:pic>
        <p:nvPicPr>
          <p:cNvPr id="6" name="Picture 5" descr="Pink human brain graphic illustration | Free vector - 429458">
            <a:extLst>
              <a:ext uri="{FF2B5EF4-FFF2-40B4-BE49-F238E27FC236}">
                <a16:creationId xmlns:a16="http://schemas.microsoft.com/office/drawing/2014/main" id="{A7FBB635-CFAF-EA31-E303-4595A0410965}"/>
              </a:ext>
            </a:extLst>
          </p:cNvPr>
          <p:cNvPicPr>
            <a:picLocks noChangeAspect="1"/>
          </p:cNvPicPr>
          <p:nvPr/>
        </p:nvPicPr>
        <p:blipFill rotWithShape="1">
          <a:blip r:embed="rId2"/>
          <a:srcRect l="3795" r="-3" b="-3"/>
          <a:stretch/>
        </p:blipFill>
        <p:spPr>
          <a:xfrm>
            <a:off x="8770952" y="2119971"/>
            <a:ext cx="3261443" cy="3056485"/>
          </a:xfrm>
          <a:prstGeom prst="rect">
            <a:avLst/>
          </a:prstGeom>
        </p:spPr>
      </p:pic>
      <p:sp>
        <p:nvSpPr>
          <p:cNvPr id="9" name="TextBox 8">
            <a:extLst>
              <a:ext uri="{FF2B5EF4-FFF2-40B4-BE49-F238E27FC236}">
                <a16:creationId xmlns:a16="http://schemas.microsoft.com/office/drawing/2014/main" id="{E43CFAFA-7E86-1E3E-33F1-3EC0DAC3B312}"/>
              </a:ext>
            </a:extLst>
          </p:cNvPr>
          <p:cNvSpPr txBox="1"/>
          <p:nvPr/>
        </p:nvSpPr>
        <p:spPr>
          <a:xfrm>
            <a:off x="719191" y="1699833"/>
            <a:ext cx="8383711" cy="5016758"/>
          </a:xfrm>
          <a:prstGeom prst="rect">
            <a:avLst/>
          </a:prstGeom>
          <a:noFill/>
        </p:spPr>
        <p:txBody>
          <a:bodyPr wrap="square">
            <a:spAutoFit/>
          </a:bodyPr>
          <a:lstStyle/>
          <a:p>
            <a:pPr marL="342900" indent="-342900" algn="just">
              <a:buAutoNum type="arabicPeriod" startAt="4"/>
            </a:pPr>
            <a:r>
              <a:rPr lang="en-US" sz="1800" b="1" dirty="0">
                <a:effectLst/>
                <a:latin typeface="Times New Roman" panose="02020603050405020304" pitchFamily="18" charset="0"/>
                <a:ea typeface="Times New Roman" panose="02020603050405020304" pitchFamily="18" charset="0"/>
              </a:rPr>
              <a:t>Bi-LSTM</a:t>
            </a:r>
            <a:r>
              <a:rPr lang="en-US" sz="1800" b="1" spc="-10" dirty="0">
                <a:effectLst/>
                <a:latin typeface="Times New Roman" panose="02020603050405020304" pitchFamily="18" charset="0"/>
                <a:ea typeface="Times New Roman" panose="02020603050405020304" pitchFamily="18" charset="0"/>
              </a:rPr>
              <a:t> training</a:t>
            </a:r>
          </a:p>
          <a:p>
            <a:pPr algn="just"/>
            <a:endParaRPr lang="en-US" sz="1800" b="1" spc="-10" dirty="0">
              <a:effectLst/>
              <a:latin typeface="Times New Roman" panose="02020603050405020304" pitchFamily="18" charset="0"/>
              <a:ea typeface="Times New Roman" panose="02020603050405020304" pitchFamily="18" charset="0"/>
            </a:endParaRPr>
          </a:p>
          <a:p>
            <a:pPr algn="just"/>
            <a:r>
              <a:rPr lang="en-US" sz="1400" dirty="0">
                <a:effectLst/>
                <a:latin typeface="Times New Roman" panose="02020603050405020304" pitchFamily="18" charset="0"/>
                <a:ea typeface="Times New Roman" panose="02020603050405020304" pitchFamily="18" charset="0"/>
              </a:rPr>
              <a:t>BI-LSTM Model Result Table</a:t>
            </a:r>
            <a:endParaRPr lang="en-IN" sz="1400" dirty="0">
              <a:effectLst/>
              <a:latin typeface="Times New Roman" panose="02020603050405020304" pitchFamily="18" charset="0"/>
              <a:ea typeface="Times New Roman" panose="02020603050405020304" pitchFamily="18" charset="0"/>
            </a:endParaRPr>
          </a:p>
          <a:p>
            <a:pPr algn="just"/>
            <a:endParaRPr lang="en-US" b="1" spc="-10" dirty="0">
              <a:latin typeface="Times New Roman" panose="02020603050405020304" pitchFamily="18" charset="0"/>
              <a:ea typeface="Times New Roman" panose="02020603050405020304" pitchFamily="18" charset="0"/>
            </a:endParaRPr>
          </a:p>
          <a:p>
            <a:pPr algn="just"/>
            <a:endParaRPr lang="en-US" sz="1400" b="1" spc="-10" dirty="0">
              <a:effectLst/>
              <a:latin typeface="Times New Roman" panose="02020603050405020304" pitchFamily="18" charset="0"/>
              <a:ea typeface="Times New Roman" panose="02020603050405020304" pitchFamily="18" charset="0"/>
            </a:endParaRPr>
          </a:p>
          <a:p>
            <a:pPr marL="342900" indent="-342900" algn="just">
              <a:buAutoNum type="arabicPeriod" startAt="4"/>
            </a:pPr>
            <a:endParaRPr lang="en-US" sz="1400" b="1" spc="-10" dirty="0">
              <a:latin typeface="Times New Roman" panose="02020603050405020304" pitchFamily="18" charset="0"/>
              <a:ea typeface="Times New Roman" panose="02020603050405020304" pitchFamily="18" charset="0"/>
            </a:endParaRPr>
          </a:p>
          <a:p>
            <a:pPr marL="342900" indent="-342900" algn="just">
              <a:buAutoNum type="arabicPeriod" startAt="4"/>
            </a:pPr>
            <a:endParaRPr lang="en-US" sz="1400" b="1" spc="-10" dirty="0">
              <a:effectLst/>
              <a:latin typeface="Times New Roman" panose="02020603050405020304" pitchFamily="18" charset="0"/>
              <a:ea typeface="Times New Roman" panose="02020603050405020304" pitchFamily="18" charset="0"/>
            </a:endParaRPr>
          </a:p>
          <a:p>
            <a:pPr marL="342900" indent="-342900" algn="just">
              <a:buAutoNum type="arabicPeriod" startAt="4"/>
            </a:pPr>
            <a:endParaRPr lang="en-US" sz="1400" b="1" spc="-10" dirty="0">
              <a:latin typeface="Times New Roman" panose="02020603050405020304" pitchFamily="18" charset="0"/>
              <a:ea typeface="Times New Roman" panose="02020603050405020304" pitchFamily="18" charset="0"/>
            </a:endParaRPr>
          </a:p>
          <a:p>
            <a:pPr marL="342900" indent="-342900" algn="just">
              <a:buAutoNum type="arabicPeriod" startAt="4"/>
            </a:pPr>
            <a:endParaRPr lang="en-US" sz="1400" b="1" spc="-10" dirty="0">
              <a:effectLst/>
              <a:latin typeface="Times New Roman" panose="02020603050405020304" pitchFamily="18" charset="0"/>
              <a:ea typeface="Times New Roman" panose="02020603050405020304" pitchFamily="18" charset="0"/>
            </a:endParaRPr>
          </a:p>
          <a:p>
            <a:pPr algn="just"/>
            <a:endParaRPr lang="en-US" sz="1400" b="1" spc="-10" dirty="0">
              <a:latin typeface="Times New Roman" panose="02020603050405020304" pitchFamily="18" charset="0"/>
              <a:ea typeface="Times New Roman" panose="02020603050405020304" pitchFamily="18" charset="0"/>
            </a:endParaRPr>
          </a:p>
          <a:p>
            <a:pPr algn="just"/>
            <a:endParaRPr lang="en-US" sz="1400" b="1" spc="-10" dirty="0">
              <a:latin typeface="Times New Roman" panose="02020603050405020304" pitchFamily="18" charset="0"/>
              <a:ea typeface="Times New Roman" panose="02020603050405020304" pitchFamily="18" charset="0"/>
            </a:endParaRPr>
          </a:p>
          <a:p>
            <a:pPr marL="342900" indent="-342900" algn="just">
              <a:buAutoNum type="arabicPeriod" startAt="4"/>
            </a:pPr>
            <a:endParaRPr lang="en-US" sz="1400" b="1" spc="-10" dirty="0">
              <a:effectLst/>
              <a:latin typeface="Times New Roman" panose="02020603050405020304" pitchFamily="18" charset="0"/>
              <a:ea typeface="Times New Roman" panose="02020603050405020304" pitchFamily="18" charset="0"/>
            </a:endParaRPr>
          </a:p>
          <a:p>
            <a:pPr algn="just"/>
            <a:endParaRPr lang="en-IN" sz="1400" dirty="0">
              <a:effectLst/>
              <a:latin typeface="Times New Roman" panose="02020603050405020304" pitchFamily="18" charset="0"/>
              <a:ea typeface="Times New Roman" panose="02020603050405020304" pitchFamily="18" charset="0"/>
            </a:endParaRPr>
          </a:p>
          <a:p>
            <a:pPr algn="just"/>
            <a:endParaRPr lang="en-IN" sz="1400" dirty="0">
              <a:latin typeface="Times New Roman" panose="02020603050405020304" pitchFamily="18" charset="0"/>
              <a:ea typeface="Times New Roman" panose="02020603050405020304" pitchFamily="18" charset="0"/>
            </a:endParaRPr>
          </a:p>
          <a:p>
            <a:pPr algn="just"/>
            <a:r>
              <a:rPr lang="en-IN" sz="1400" dirty="0">
                <a:effectLst/>
                <a:latin typeface="Times New Roman" panose="02020603050405020304" pitchFamily="18" charset="0"/>
                <a:ea typeface="Times New Roman" panose="02020603050405020304" pitchFamily="18" charset="0"/>
              </a:rPr>
              <a:t>The Bi-LSTM model's training results are shown in table 5.6 for a variety of batch sizes and epoch combinations. "Epoch" indicates the number of training iterations, while "Batch Size" indicates the number of data samples handled in each training step. Each row represents a distinct training scenario. For example, the model achieved 100% training accuracy with a low training loss of 0.002241 at 100 epochs and a batch size of 128. The parameters for precision and F1 score were likewise excellent, coming in at 1.000000 and 0.999481, respectively. On the other hand, in 128 batches and 130 epochs, the accuracy remained high at 90.13%, but the training loss climbed dramatically to 1.628857, suggesting that overfitting may have occurred.</a:t>
            </a:r>
          </a:p>
          <a:p>
            <a:pPr algn="just"/>
            <a:endParaRPr lang="en-US" sz="1400" b="1" spc="-10" dirty="0">
              <a:latin typeface="Times New Roman" panose="02020603050405020304" pitchFamily="18" charset="0"/>
              <a:ea typeface="Times New Roman" panose="02020603050405020304" pitchFamily="18" charset="0"/>
            </a:endParaRPr>
          </a:p>
        </p:txBody>
      </p:sp>
      <p:pic>
        <p:nvPicPr>
          <p:cNvPr id="12" name="Picture 11">
            <a:extLst>
              <a:ext uri="{FF2B5EF4-FFF2-40B4-BE49-F238E27FC236}">
                <a16:creationId xmlns:a16="http://schemas.microsoft.com/office/drawing/2014/main" id="{DC84482C-D105-0FCE-75F8-DF385EA92828}"/>
              </a:ext>
            </a:extLst>
          </p:cNvPr>
          <p:cNvPicPr>
            <a:picLocks noChangeAspect="1"/>
          </p:cNvPicPr>
          <p:nvPr/>
        </p:nvPicPr>
        <p:blipFill>
          <a:blip r:embed="rId3"/>
          <a:stretch>
            <a:fillRect/>
          </a:stretch>
        </p:blipFill>
        <p:spPr>
          <a:xfrm>
            <a:off x="719191" y="2701768"/>
            <a:ext cx="8051761" cy="1892890"/>
          </a:xfrm>
          <a:prstGeom prst="rect">
            <a:avLst/>
          </a:prstGeom>
        </p:spPr>
      </p:pic>
    </p:spTree>
    <p:extLst>
      <p:ext uri="{BB962C8B-B14F-4D97-AF65-F5344CB8AC3E}">
        <p14:creationId xmlns:p14="http://schemas.microsoft.com/office/powerpoint/2010/main" val="10306170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A83166C-B722-28E0-EF88-C00D1DEF623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1FD774F-8132-F39B-7B2E-6B5E69DF5F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ketchy line">
            <a:extLst>
              <a:ext uri="{FF2B5EF4-FFF2-40B4-BE49-F238E27FC236}">
                <a16:creationId xmlns:a16="http://schemas.microsoft.com/office/drawing/2014/main" id="{067BF3E2-C5F4-36F4-9693-A0919675D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D2F3FA61-0DA1-00C2-F1A7-88D53E9DD49C}"/>
              </a:ext>
            </a:extLst>
          </p:cNvPr>
          <p:cNvSpPr>
            <a:spLocks noGrp="1"/>
          </p:cNvSpPr>
          <p:nvPr>
            <p:ph type="body" idx="1"/>
          </p:nvPr>
        </p:nvSpPr>
        <p:spPr>
          <a:xfrm>
            <a:off x="418033" y="1003629"/>
            <a:ext cx="11561633" cy="5794400"/>
          </a:xfrm>
        </p:spPr>
        <p:txBody>
          <a:bodyPr vert="horz" lIns="91440" tIns="45720" rIns="91440" bIns="45720" rtlCol="0" anchor="t">
            <a:noAutofit/>
          </a:bodyPr>
          <a:lstStyle/>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p:txBody>
      </p:sp>
      <p:sp>
        <p:nvSpPr>
          <p:cNvPr id="5" name="Slide Number Placeholder 4">
            <a:extLst>
              <a:ext uri="{FF2B5EF4-FFF2-40B4-BE49-F238E27FC236}">
                <a16:creationId xmlns:a16="http://schemas.microsoft.com/office/drawing/2014/main" id="{C4D91DAE-44F8-6A36-124C-E016534DF2F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27</a:t>
            </a:fld>
            <a:endParaRPr lang="en-US">
              <a:solidFill>
                <a:prstClr val="black">
                  <a:tint val="75000"/>
                </a:prstClr>
              </a:solidFill>
              <a:latin typeface="Calibri" panose="020F0502020204030204"/>
            </a:endParaRPr>
          </a:p>
        </p:txBody>
      </p:sp>
      <p:pic>
        <p:nvPicPr>
          <p:cNvPr id="8" name="Picture 7">
            <a:extLst>
              <a:ext uri="{FF2B5EF4-FFF2-40B4-BE49-F238E27FC236}">
                <a16:creationId xmlns:a16="http://schemas.microsoft.com/office/drawing/2014/main" id="{F0936D8E-8E57-50E1-256F-E2DF860ACFCB}"/>
              </a:ext>
            </a:extLst>
          </p:cNvPr>
          <p:cNvPicPr>
            <a:picLocks noChangeAspect="1"/>
          </p:cNvPicPr>
          <p:nvPr/>
        </p:nvPicPr>
        <p:blipFill>
          <a:blip r:embed="rId2"/>
          <a:stretch>
            <a:fillRect/>
          </a:stretch>
        </p:blipFill>
        <p:spPr>
          <a:xfrm>
            <a:off x="2195449" y="1747737"/>
            <a:ext cx="5931205" cy="1911448"/>
          </a:xfrm>
          <a:prstGeom prst="rect">
            <a:avLst/>
          </a:prstGeom>
        </p:spPr>
      </p:pic>
      <p:sp>
        <p:nvSpPr>
          <p:cNvPr id="10" name="TextBox 9">
            <a:extLst>
              <a:ext uri="{FF2B5EF4-FFF2-40B4-BE49-F238E27FC236}">
                <a16:creationId xmlns:a16="http://schemas.microsoft.com/office/drawing/2014/main" id="{9881106C-76E3-E425-B610-5B75E2D45C0B}"/>
              </a:ext>
            </a:extLst>
          </p:cNvPr>
          <p:cNvSpPr txBox="1"/>
          <p:nvPr/>
        </p:nvSpPr>
        <p:spPr>
          <a:xfrm>
            <a:off x="572493" y="3622258"/>
            <a:ext cx="8716702" cy="3170099"/>
          </a:xfrm>
          <a:prstGeom prst="rect">
            <a:avLst/>
          </a:prstGeom>
          <a:noFill/>
        </p:spPr>
        <p:txBody>
          <a:bodyPr wrap="square">
            <a:spAutoFit/>
          </a:bodyPr>
          <a:lstStyle/>
          <a:p>
            <a:pPr algn="just"/>
            <a:r>
              <a:rPr lang="en-IN" sz="1400" dirty="0">
                <a:effectLst/>
                <a:latin typeface="Times New Roman" panose="02020603050405020304" pitchFamily="18" charset="0"/>
                <a:ea typeface="Times New Roman" panose="02020603050405020304" pitchFamily="18" charset="0"/>
              </a:rPr>
              <a:t>Regarding the table 5.7, which assesses the performance of the Bi-LSTM model on test data, a comparable pattern of fluctuations was noted for various batch size and epoch configurations. For instance, the model achieved a validation accuracy of 73.36% with a validation loss of 2.541599. This was done at 100 epochs and a batch size of 128. The F1 score was 0.749380, and the precision was 0.768448. On the other hand, the validation accuracy decreased to 54.96% with 130 epochs and a batch size of 128. This may indicate problems with generalization. These findings highlight how crucial it is to choose the right batch size and epoch combinations in order to maximize the Bi-LSTM model's performance on unknown data</a:t>
            </a:r>
            <a:r>
              <a:rPr lang="en-IN" sz="1800" dirty="0">
                <a:effectLst/>
                <a:latin typeface="Times New Roman" panose="02020603050405020304" pitchFamily="18" charset="0"/>
                <a:ea typeface="Times New Roman" panose="02020603050405020304" pitchFamily="18" charset="0"/>
              </a:rPr>
              <a:t>.</a:t>
            </a:r>
          </a:p>
          <a:p>
            <a:pPr algn="just"/>
            <a:endParaRPr lang="en-IN" dirty="0">
              <a:latin typeface="Times New Roman" panose="02020603050405020304" pitchFamily="18" charset="0"/>
              <a:ea typeface="Times New Roman" panose="02020603050405020304" pitchFamily="18" charset="0"/>
            </a:endParaRPr>
          </a:p>
          <a:p>
            <a:pPr algn="just"/>
            <a:endParaRPr lang="en-IN" sz="1600" dirty="0">
              <a:effectLst/>
              <a:latin typeface="Times New Roman" panose="02020603050405020304" pitchFamily="18" charset="0"/>
              <a:ea typeface="Times New Roman" panose="02020603050405020304" pitchFamily="18" charset="0"/>
            </a:endParaRPr>
          </a:p>
          <a:p>
            <a:pPr algn="just"/>
            <a:endParaRPr lang="en-IN" sz="1600" dirty="0">
              <a:latin typeface="Times New Roman" panose="02020603050405020304" pitchFamily="18" charset="0"/>
              <a:ea typeface="Times New Roman" panose="02020603050405020304" pitchFamily="18" charset="0"/>
            </a:endParaRPr>
          </a:p>
          <a:p>
            <a:pPr algn="just"/>
            <a:endParaRPr lang="en-IN" sz="1600" dirty="0">
              <a:effectLst/>
              <a:latin typeface="Times New Roman" panose="02020603050405020304" pitchFamily="18" charset="0"/>
              <a:ea typeface="Times New Roman" panose="02020603050405020304" pitchFamily="18" charset="0"/>
            </a:endParaRPr>
          </a:p>
          <a:p>
            <a:pPr algn="just"/>
            <a:endParaRPr lang="en-IN" sz="1600" dirty="0">
              <a:latin typeface="Times New Roman" panose="02020603050405020304" pitchFamily="18" charset="0"/>
              <a:ea typeface="Times New Roman" panose="02020603050405020304" pitchFamily="18" charset="0"/>
            </a:endParaRPr>
          </a:p>
          <a:p>
            <a:pPr algn="just"/>
            <a:endParaRPr lang="en-IN" sz="1600" dirty="0">
              <a:effectLst/>
              <a:latin typeface="Times New Roman" panose="02020603050405020304" pitchFamily="18" charset="0"/>
              <a:ea typeface="Times New Roman" panose="02020603050405020304" pitchFamily="18" charset="0"/>
            </a:endParaRPr>
          </a:p>
        </p:txBody>
      </p:sp>
      <p:pic>
        <p:nvPicPr>
          <p:cNvPr id="12" name="Picture 11" descr="Pink human brain graphic illustration | Free vector - 429458">
            <a:extLst>
              <a:ext uri="{FF2B5EF4-FFF2-40B4-BE49-F238E27FC236}">
                <a16:creationId xmlns:a16="http://schemas.microsoft.com/office/drawing/2014/main" id="{0D492CE0-ACE2-D491-4D6A-08E767CC8441}"/>
              </a:ext>
            </a:extLst>
          </p:cNvPr>
          <p:cNvPicPr>
            <a:picLocks noChangeAspect="1"/>
          </p:cNvPicPr>
          <p:nvPr/>
        </p:nvPicPr>
        <p:blipFill rotWithShape="1">
          <a:blip r:embed="rId3"/>
          <a:srcRect l="3795" r="-3" b="-3"/>
          <a:stretch/>
        </p:blipFill>
        <p:spPr>
          <a:xfrm>
            <a:off x="9289195" y="2119972"/>
            <a:ext cx="2743200" cy="2570810"/>
          </a:xfrm>
          <a:prstGeom prst="rect">
            <a:avLst/>
          </a:prstGeom>
        </p:spPr>
      </p:pic>
      <p:pic>
        <p:nvPicPr>
          <p:cNvPr id="14" name="Picture 13">
            <a:extLst>
              <a:ext uri="{FF2B5EF4-FFF2-40B4-BE49-F238E27FC236}">
                <a16:creationId xmlns:a16="http://schemas.microsoft.com/office/drawing/2014/main" id="{A2D3A5E3-6431-1465-266F-963659030002}"/>
              </a:ext>
            </a:extLst>
          </p:cNvPr>
          <p:cNvPicPr>
            <a:picLocks noChangeAspect="1"/>
          </p:cNvPicPr>
          <p:nvPr/>
        </p:nvPicPr>
        <p:blipFill>
          <a:blip r:embed="rId4"/>
          <a:stretch>
            <a:fillRect/>
          </a:stretch>
        </p:blipFill>
        <p:spPr>
          <a:xfrm>
            <a:off x="3360967" y="5071876"/>
            <a:ext cx="2837882" cy="1720481"/>
          </a:xfrm>
          <a:prstGeom prst="rect">
            <a:avLst/>
          </a:prstGeom>
        </p:spPr>
      </p:pic>
    </p:spTree>
    <p:extLst>
      <p:ext uri="{BB962C8B-B14F-4D97-AF65-F5344CB8AC3E}">
        <p14:creationId xmlns:p14="http://schemas.microsoft.com/office/powerpoint/2010/main" val="15312515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68CBA9-2B10-0425-B57F-4F0515975F4C}"/>
              </a:ext>
            </a:extLst>
          </p:cNvPr>
          <p:cNvSpPr>
            <a:spLocks noGrp="1"/>
          </p:cNvSpPr>
          <p:nvPr>
            <p:ph type="title"/>
          </p:nvPr>
        </p:nvSpPr>
        <p:spPr>
          <a:xfrm>
            <a:off x="838201" y="345810"/>
            <a:ext cx="5120561" cy="1325563"/>
          </a:xfrm>
        </p:spPr>
        <p:txBody>
          <a:bodyPr vert="horz" lIns="91440" tIns="45720" rIns="91440" bIns="45720" rtlCol="0" anchor="ctr">
            <a:normAutofit/>
          </a:bodyPr>
          <a:lstStyle/>
          <a:p>
            <a:r>
              <a:rPr lang="en-US" dirty="0">
                <a:latin typeface="Times New Roman"/>
                <a:cs typeface="Times New Roman"/>
              </a:rPr>
              <a:t>Conclusion</a:t>
            </a:r>
          </a:p>
        </p:txBody>
      </p:sp>
      <p:sp>
        <p:nvSpPr>
          <p:cNvPr id="3" name="Text Placeholder 2">
            <a:extLst>
              <a:ext uri="{FF2B5EF4-FFF2-40B4-BE49-F238E27FC236}">
                <a16:creationId xmlns:a16="http://schemas.microsoft.com/office/drawing/2014/main" id="{E55D5F4F-2FA3-88EB-5438-98A82B7BD8C3}"/>
              </a:ext>
            </a:extLst>
          </p:cNvPr>
          <p:cNvSpPr>
            <a:spLocks noGrp="1"/>
          </p:cNvSpPr>
          <p:nvPr>
            <p:ph type="body" idx="1"/>
          </p:nvPr>
        </p:nvSpPr>
        <p:spPr>
          <a:xfrm>
            <a:off x="838201" y="1825624"/>
            <a:ext cx="5018069" cy="4686565"/>
          </a:xfrm>
        </p:spPr>
        <p:txBody>
          <a:bodyPr vert="horz" lIns="91440" tIns="45720" rIns="91440" bIns="45720" rtlCol="0" anchor="t">
            <a:normAutofit fontScale="92500" lnSpcReduction="10000"/>
          </a:bodyPr>
          <a:lstStyle/>
          <a:p>
            <a:pPr marL="342900" indent="-342900" algn="just">
              <a:lnSpc>
                <a:spcPct val="90000"/>
              </a:lnSpc>
              <a:buFont typeface="Arial" panose="020B0604020202020204" pitchFamily="34" charset="0"/>
              <a:buChar char="•"/>
            </a:pPr>
            <a:r>
              <a:rPr lang="en-US" sz="1800" dirty="0">
                <a:solidFill>
                  <a:schemeClr val="tx1"/>
                </a:solidFill>
                <a:latin typeface="Times New Roman"/>
                <a:cs typeface="Times New Roman"/>
              </a:rPr>
              <a:t>Our project is to develop an algorithm that can be used by natural language data analysis systems to understand mental health issues in patients. All users would need to do is describe their problem to the system as they would to a therapist, and it would use NLP techniques to process that explanation and categorize the user. A system like this has several applications. A counseling therapy provider may choose to have their patient complete an online initial evaluation to help them automatically match the patient with an appropriate therapist. This suggests that providers might be able to lower the cost of first assessments. Additionally, it might be applied to mental health counseling software, which analyzes patients' natural language descriptions of their problems to try and unite them. Categorizing every discussion that patients have on the application would also make it easier for the application to keep track of all the problems that patients have.</a:t>
            </a:r>
          </a:p>
        </p:txBody>
      </p:sp>
      <p:sp>
        <p:nvSpPr>
          <p:cNvPr id="17" name="Oval 16">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9" name="Picture 8" descr="A paper cut out of a head with a heart and a flower&#10;&#10;Description automatically generated">
            <a:extLst>
              <a:ext uri="{FF2B5EF4-FFF2-40B4-BE49-F238E27FC236}">
                <a16:creationId xmlns:a16="http://schemas.microsoft.com/office/drawing/2014/main" id="{BB8A2360-F32C-1FEB-D498-B9BFFC2922C5}"/>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7800" r="-1" b="-1"/>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19" name="Arc 18">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6" name="Picture 5" descr="A blue and purple plastic&#10;&#10;Description automatically generated">
            <a:extLst>
              <a:ext uri="{FF2B5EF4-FFF2-40B4-BE49-F238E27FC236}">
                <a16:creationId xmlns:a16="http://schemas.microsoft.com/office/drawing/2014/main" id="{BDCD55DC-4996-BD76-94A2-A6AE0F6BDEB1}"/>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15864" r="18320" b="-4"/>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
        <p:nvSpPr>
          <p:cNvPr id="5" name="Slide Number Placeholder 4">
            <a:extLst>
              <a:ext uri="{FF2B5EF4-FFF2-40B4-BE49-F238E27FC236}">
                <a16:creationId xmlns:a16="http://schemas.microsoft.com/office/drawing/2014/main" id="{EA5A37AE-D417-5EF0-8D5C-D20757E77969}"/>
              </a:ext>
            </a:extLst>
          </p:cNvPr>
          <p:cNvSpPr>
            <a:spLocks noGrp="1"/>
          </p:cNvSpPr>
          <p:nvPr>
            <p:ph type="sldNum" sz="quarter" idx="12"/>
          </p:nvPr>
        </p:nvSpPr>
        <p:spPr>
          <a:xfrm>
            <a:off x="8610600" y="6356349"/>
            <a:ext cx="2743200" cy="365125"/>
          </a:xfrm>
        </p:spPr>
        <p:txBody>
          <a:bodyPr vert="horz" lIns="91440" tIns="45720" rIns="91440" bIns="45720" rtlCol="0" anchor="ctr">
            <a:normAutofit/>
          </a:bodyPr>
          <a:lstStyle/>
          <a:p>
            <a:pPr>
              <a:spcAft>
                <a:spcPts val="600"/>
              </a:spcAft>
            </a:pPr>
            <a:fld id="{294A09A9-5501-47C1-A89A-A340965A2BE2}" type="slidenum">
              <a:rPr lang="en-US">
                <a:solidFill>
                  <a:srgbClr val="FFFFFF"/>
                </a:solidFill>
              </a:rPr>
              <a:pPr>
                <a:spcAft>
                  <a:spcPts val="600"/>
                </a:spcAft>
              </a:pPr>
              <a:t>28</a:t>
            </a:fld>
            <a:endParaRPr lang="en-US">
              <a:solidFill>
                <a:srgbClr val="FFFFFF"/>
              </a:solidFill>
            </a:endParaRPr>
          </a:p>
        </p:txBody>
      </p:sp>
      <p:sp>
        <p:nvSpPr>
          <p:cNvPr id="7" name="TextBox 6">
            <a:extLst>
              <a:ext uri="{FF2B5EF4-FFF2-40B4-BE49-F238E27FC236}">
                <a16:creationId xmlns:a16="http://schemas.microsoft.com/office/drawing/2014/main" id="{2A3DA126-C54A-A1B6-1DB4-2BC6D577F8BA}"/>
              </a:ext>
            </a:extLst>
          </p:cNvPr>
          <p:cNvSpPr txBox="1"/>
          <p:nvPr/>
        </p:nvSpPr>
        <p:spPr>
          <a:xfrm>
            <a:off x="9731070" y="6870700"/>
            <a:ext cx="2460930"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5">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6">
                  <a:extLst>
                    <a:ext uri="{A12FA001-AC4F-418D-AE19-62706E023703}">
                      <ahyp:hlinkClr xmlns:ahyp="http://schemas.microsoft.com/office/drawing/2018/hyperlinkcolor" val="tx"/>
                    </a:ext>
                  </a:extLst>
                </a:hlinkClick>
              </a:rPr>
              <a:t>CC BY-SA</a:t>
            </a:r>
            <a:r>
              <a:rPr lang="en-US" sz="700">
                <a:solidFill>
                  <a:srgbClr val="FFFFFF"/>
                </a:solidFill>
              </a:rPr>
              <a:t>.</a:t>
            </a:r>
          </a:p>
        </p:txBody>
      </p:sp>
      <p:sp>
        <p:nvSpPr>
          <p:cNvPr id="10" name="TextBox 9">
            <a:extLst>
              <a:ext uri="{FF2B5EF4-FFF2-40B4-BE49-F238E27FC236}">
                <a16:creationId xmlns:a16="http://schemas.microsoft.com/office/drawing/2014/main" id="{88B45A73-283C-DD8C-F5FA-1EB44D62713C}"/>
              </a:ext>
            </a:extLst>
          </p:cNvPr>
          <p:cNvSpPr txBox="1"/>
          <p:nvPr/>
        </p:nvSpPr>
        <p:spPr>
          <a:xfrm>
            <a:off x="7084316" y="6870700"/>
            <a:ext cx="263405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7">
                  <a:extLst>
                    <a:ext uri="{A12FA001-AC4F-418D-AE19-62706E023703}">
                      <ahyp:hlinkClr xmlns:ahyp="http://schemas.microsoft.com/office/drawing/2018/hyperlinkcolor" val="tx"/>
                    </a:ext>
                  </a:extLst>
                </a:hlinkClick>
              </a:rPr>
              <a:t>CC BY-NC-ND</a:t>
            </a:r>
            <a:r>
              <a:rPr lang="en-US" sz="700">
                <a:solidFill>
                  <a:srgbClr val="FFFFFF"/>
                </a:solidFill>
              </a:rPr>
              <a:t>.</a:t>
            </a:r>
          </a:p>
        </p:txBody>
      </p:sp>
    </p:spTree>
    <p:extLst>
      <p:ext uri="{BB962C8B-B14F-4D97-AF65-F5344CB8AC3E}">
        <p14:creationId xmlns:p14="http://schemas.microsoft.com/office/powerpoint/2010/main" val="26691854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68CBA9-2B10-0425-B57F-4F0515975F4C}"/>
              </a:ext>
            </a:extLst>
          </p:cNvPr>
          <p:cNvSpPr>
            <a:spLocks noGrp="1"/>
          </p:cNvSpPr>
          <p:nvPr>
            <p:ph type="title"/>
          </p:nvPr>
        </p:nvSpPr>
        <p:spPr>
          <a:xfrm>
            <a:off x="838201" y="345810"/>
            <a:ext cx="5120561" cy="1325563"/>
          </a:xfrm>
        </p:spPr>
        <p:txBody>
          <a:bodyPr vert="horz" lIns="91440" tIns="45720" rIns="91440" bIns="45720" rtlCol="0" anchor="ctr">
            <a:normAutofit/>
          </a:bodyPr>
          <a:lstStyle/>
          <a:p>
            <a:r>
              <a:rPr lang="en-US" dirty="0">
                <a:latin typeface="Times New Roman"/>
                <a:cs typeface="Times New Roman"/>
              </a:rPr>
              <a:t>Future Work</a:t>
            </a:r>
          </a:p>
        </p:txBody>
      </p:sp>
      <p:sp>
        <p:nvSpPr>
          <p:cNvPr id="3" name="Text Placeholder 2">
            <a:extLst>
              <a:ext uri="{FF2B5EF4-FFF2-40B4-BE49-F238E27FC236}">
                <a16:creationId xmlns:a16="http://schemas.microsoft.com/office/drawing/2014/main" id="{E55D5F4F-2FA3-88EB-5438-98A82B7BD8C3}"/>
              </a:ext>
            </a:extLst>
          </p:cNvPr>
          <p:cNvSpPr>
            <a:spLocks noGrp="1"/>
          </p:cNvSpPr>
          <p:nvPr>
            <p:ph type="body" idx="1"/>
          </p:nvPr>
        </p:nvSpPr>
        <p:spPr>
          <a:xfrm>
            <a:off x="483531" y="1152452"/>
            <a:ext cx="5475231" cy="5066890"/>
          </a:xfrm>
        </p:spPr>
        <p:txBody>
          <a:bodyPr vert="horz" lIns="91440" tIns="45720" rIns="91440" bIns="45720" rtlCol="0" anchor="t">
            <a:normAutofit fontScale="25000" lnSpcReduction="20000"/>
          </a:bodyPr>
          <a:lstStyle/>
          <a:p>
            <a:pPr marL="342900" indent="-342900" algn="just">
              <a:lnSpc>
                <a:spcPct val="120000"/>
              </a:lnSpc>
              <a:buFont typeface="Arial" panose="020B0604020202020204" pitchFamily="34" charset="0"/>
              <a:buChar char="•"/>
            </a:pPr>
            <a:endParaRPr lang="en-US" sz="1800" dirty="0">
              <a:solidFill>
                <a:schemeClr val="tx1"/>
              </a:solidFill>
              <a:latin typeface="Times New Roman"/>
              <a:cs typeface="Times New Roman"/>
            </a:endParaRPr>
          </a:p>
          <a:p>
            <a:pPr marL="342900" indent="-342900" algn="just">
              <a:lnSpc>
                <a:spcPct val="120000"/>
              </a:lnSpc>
              <a:buFont typeface="Arial" panose="020B0604020202020204" pitchFamily="34" charset="0"/>
              <a:buChar char="•"/>
            </a:pPr>
            <a:r>
              <a:rPr lang="en-US" sz="6400" dirty="0">
                <a:solidFill>
                  <a:schemeClr val="tx1"/>
                </a:solidFill>
                <a:latin typeface="Times New Roman"/>
                <a:cs typeface="Times New Roman"/>
              </a:rPr>
              <a:t>There is always room for improvement in the performance of the T5 model used for mental health issue classification. This may involve exploring new architectures, such as hybrid models that combine T5 with other deep learning techniques, or improving the feature extraction process. Additionally, Future work should focus on creating models that are more resilient and culturally and linguistically sensitive. Another important area of future work is cross-disciplinary research that brings together experts in NLP, mental health, and related fields. Such research can explore novel applications of T5-based approaches to mental health issues, such as the early detection of mental health issues, predicting suicide risk, and developing personalized treatments based on patient data. This type of research can help bridge the gap between technology and clinical practice and provide innovative solutions to mental health issues. Overall, the future work for The use of  NLP to classify mental health concerns using T5-based approaches is a promising method that has numerous prospects for future research and advancement. As NLP technology continues to advance, T5-based approaches will likely become more widely used in mental health research and clinical practice.</a:t>
            </a:r>
          </a:p>
        </p:txBody>
      </p:sp>
      <p:sp>
        <p:nvSpPr>
          <p:cNvPr id="17" name="Oval 16">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9" name="Picture 8" descr="A paper cut out of a head with a heart and a flower&#10;&#10;Description automatically generated">
            <a:extLst>
              <a:ext uri="{FF2B5EF4-FFF2-40B4-BE49-F238E27FC236}">
                <a16:creationId xmlns:a16="http://schemas.microsoft.com/office/drawing/2014/main" id="{BB8A2360-F32C-1FEB-D498-B9BFFC2922C5}"/>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7800" r="-1" b="-1"/>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19" name="Arc 18">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Slide Number Placeholder 4">
            <a:extLst>
              <a:ext uri="{FF2B5EF4-FFF2-40B4-BE49-F238E27FC236}">
                <a16:creationId xmlns:a16="http://schemas.microsoft.com/office/drawing/2014/main" id="{EA5A37AE-D417-5EF0-8D5C-D20757E77969}"/>
              </a:ext>
            </a:extLst>
          </p:cNvPr>
          <p:cNvSpPr>
            <a:spLocks noGrp="1"/>
          </p:cNvSpPr>
          <p:nvPr>
            <p:ph type="sldNum" sz="quarter" idx="12"/>
          </p:nvPr>
        </p:nvSpPr>
        <p:spPr>
          <a:xfrm>
            <a:off x="8610600" y="6356349"/>
            <a:ext cx="2743200" cy="365125"/>
          </a:xfrm>
        </p:spPr>
        <p:txBody>
          <a:bodyPr vert="horz" lIns="91440" tIns="45720" rIns="91440" bIns="45720" rtlCol="0" anchor="ctr">
            <a:normAutofit/>
          </a:bodyPr>
          <a:lstStyle/>
          <a:p>
            <a:pPr>
              <a:spcAft>
                <a:spcPts val="600"/>
              </a:spcAft>
            </a:pPr>
            <a:fld id="{294A09A9-5501-47C1-A89A-A340965A2BE2}" type="slidenum">
              <a:rPr lang="en-US">
                <a:solidFill>
                  <a:srgbClr val="FFFFFF"/>
                </a:solidFill>
              </a:rPr>
              <a:pPr>
                <a:spcAft>
                  <a:spcPts val="600"/>
                </a:spcAft>
              </a:pPr>
              <a:t>29</a:t>
            </a:fld>
            <a:endParaRPr lang="en-US">
              <a:solidFill>
                <a:srgbClr val="FFFFFF"/>
              </a:solidFill>
            </a:endParaRPr>
          </a:p>
        </p:txBody>
      </p:sp>
    </p:spTree>
    <p:extLst>
      <p:ext uri="{BB962C8B-B14F-4D97-AF65-F5344CB8AC3E}">
        <p14:creationId xmlns:p14="http://schemas.microsoft.com/office/powerpoint/2010/main" val="2095573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DF2DFC7-FE4B-3D52-C3CD-4ED15F0F1CE0}"/>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916D211-98A4-1653-2738-6DFDDDD1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EE54E102-00D7-DB4B-8F8C-493D2562F8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80C6853-9A49-65FF-0106-90E37E6F0E71}"/>
              </a:ext>
            </a:extLst>
          </p:cNvPr>
          <p:cNvSpPr>
            <a:spLocks noGrp="1"/>
          </p:cNvSpPr>
          <p:nvPr>
            <p:ph type="title"/>
          </p:nvPr>
        </p:nvSpPr>
        <p:spPr>
          <a:xfrm>
            <a:off x="350645" y="382695"/>
            <a:ext cx="9392421" cy="1330841"/>
          </a:xfrm>
        </p:spPr>
        <p:txBody>
          <a:bodyPr vert="horz" lIns="91440" tIns="45720" rIns="91440" bIns="45720" rtlCol="0" anchor="ctr">
            <a:normAutofit/>
          </a:bodyPr>
          <a:lstStyle/>
          <a:p>
            <a:r>
              <a:rPr lang="en-US" sz="4400" kern="1200" dirty="0">
                <a:latin typeface="Times New Roman"/>
                <a:cs typeface="Times New Roman"/>
              </a:rPr>
              <a:t>Introduction</a:t>
            </a:r>
          </a:p>
        </p:txBody>
      </p:sp>
      <p:sp>
        <p:nvSpPr>
          <p:cNvPr id="3" name="Content Placeholder 2">
            <a:extLst>
              <a:ext uri="{FF2B5EF4-FFF2-40B4-BE49-F238E27FC236}">
                <a16:creationId xmlns:a16="http://schemas.microsoft.com/office/drawing/2014/main" id="{446BAC06-0385-41DE-8D87-932AAFB959FC}"/>
              </a:ext>
            </a:extLst>
          </p:cNvPr>
          <p:cNvSpPr>
            <a:spLocks noGrp="1"/>
          </p:cNvSpPr>
          <p:nvPr>
            <p:ph type="body" idx="1"/>
          </p:nvPr>
        </p:nvSpPr>
        <p:spPr>
          <a:xfrm>
            <a:off x="294823" y="1713536"/>
            <a:ext cx="8140650" cy="4951714"/>
          </a:xfrm>
        </p:spPr>
        <p:txBody>
          <a:bodyPr vert="horz" lIns="91440" tIns="45720" rIns="91440" bIns="45720" rtlCol="0" anchor="t">
            <a:normAutofit/>
          </a:bodyPr>
          <a:lstStyle/>
          <a:p>
            <a:pPr marL="342900" indent="-342900" algn="just">
              <a:lnSpc>
                <a:spcPct val="90000"/>
              </a:lnSpc>
              <a:buChar char="•"/>
            </a:pPr>
            <a:r>
              <a:rPr lang="en-US" sz="2000" dirty="0">
                <a:solidFill>
                  <a:schemeClr val="tx1"/>
                </a:solidFill>
                <a:latin typeface="Times New Roman"/>
                <a:ea typeface="Calibri"/>
                <a:cs typeface="Calibri"/>
              </a:rPr>
              <a:t>Studies reveal that </a:t>
            </a:r>
            <a:r>
              <a:rPr lang="en-US" sz="2000" dirty="0">
                <a:solidFill>
                  <a:srgbClr val="C00000"/>
                </a:solidFill>
                <a:latin typeface="Times New Roman"/>
                <a:ea typeface="Calibri"/>
                <a:cs typeface="Calibri"/>
              </a:rPr>
              <a:t>shame and self-stigmatization were the main reasons for not seeking psychiatric help for depression.</a:t>
            </a:r>
          </a:p>
          <a:p>
            <a:pPr marL="342900" indent="-342900" algn="just">
              <a:lnSpc>
                <a:spcPct val="90000"/>
              </a:lnSpc>
              <a:buChar char="•"/>
            </a:pPr>
            <a:r>
              <a:rPr lang="en-US" sz="2000" dirty="0">
                <a:solidFill>
                  <a:schemeClr val="tx1"/>
                </a:solidFill>
                <a:latin typeface="Times New Roman"/>
                <a:ea typeface="Calibri"/>
                <a:cs typeface="Calibri"/>
              </a:rPr>
              <a:t>However, recent advances in technology especially in natural language processing (NLP) have presented the world with various application-based and online diagnosis tools where the patient can be diagnosed from the comfort of their own home. </a:t>
            </a:r>
          </a:p>
          <a:p>
            <a:pPr marL="342900" indent="-342900" algn="just">
              <a:lnSpc>
                <a:spcPct val="90000"/>
              </a:lnSpc>
              <a:buChar char="•"/>
            </a:pPr>
            <a:r>
              <a:rPr lang="en-US" sz="2000" dirty="0">
                <a:solidFill>
                  <a:srgbClr val="FF0000"/>
                </a:solidFill>
                <a:latin typeface="Times New Roman"/>
                <a:ea typeface="Calibri"/>
                <a:cs typeface="Calibri"/>
              </a:rPr>
              <a:t>Woebot, Wysa, Joyable, and Talkspace are a few examples </a:t>
            </a:r>
            <a:r>
              <a:rPr lang="en-US" sz="2000" dirty="0">
                <a:solidFill>
                  <a:schemeClr val="tx1"/>
                </a:solidFill>
                <a:latin typeface="Times New Roman"/>
                <a:ea typeface="Calibri"/>
                <a:cs typeface="Calibri"/>
              </a:rPr>
              <a:t>of chatbots that are available as Android/iOS apps or websites that can perform mental health assessments using natural conversation. </a:t>
            </a:r>
          </a:p>
          <a:p>
            <a:pPr marL="342900" indent="-342900" algn="just">
              <a:lnSpc>
                <a:spcPct val="90000"/>
              </a:lnSpc>
              <a:buChar char="•"/>
            </a:pPr>
            <a:r>
              <a:rPr lang="en-US" sz="2000" dirty="0">
                <a:solidFill>
                  <a:schemeClr val="tx1"/>
                </a:solidFill>
                <a:latin typeface="Times New Roman"/>
                <a:ea typeface="Calibri"/>
                <a:cs typeface="Calibri"/>
              </a:rPr>
              <a:t>Although these systems are good at providing general therapeutic advice, they do not replace the role of a psychiatrist. </a:t>
            </a:r>
          </a:p>
          <a:p>
            <a:pPr marL="342900" indent="-342900" algn="just">
              <a:lnSpc>
                <a:spcPct val="90000"/>
              </a:lnSpc>
              <a:buChar char="•"/>
            </a:pPr>
            <a:r>
              <a:rPr lang="en-US" sz="2000" dirty="0">
                <a:solidFill>
                  <a:schemeClr val="tx1"/>
                </a:solidFill>
                <a:latin typeface="Times New Roman"/>
                <a:ea typeface="Calibri"/>
                <a:cs typeface="Calibri"/>
              </a:rPr>
              <a:t>However, such systems allow preventive measures and early diagnosis of mental health issues to avoid their increasing severity. self-stigmatization.</a:t>
            </a:r>
          </a:p>
          <a:p>
            <a:pPr marL="342900" indent="-342900" algn="just">
              <a:lnSpc>
                <a:spcPct val="90000"/>
              </a:lnSpc>
              <a:buChar char="•"/>
            </a:pPr>
            <a:endParaRPr lang="en-US" sz="2000" dirty="0">
              <a:solidFill>
                <a:schemeClr val="tx1"/>
              </a:solidFill>
              <a:latin typeface="Times New Roman"/>
              <a:ea typeface="Calibri"/>
              <a:cs typeface="Calibri"/>
            </a:endParaRPr>
          </a:p>
          <a:p>
            <a:pPr marL="342900" indent="-342900" algn="just">
              <a:lnSpc>
                <a:spcPct val="90000"/>
              </a:lnSpc>
              <a:buChar char="•"/>
            </a:pPr>
            <a:endParaRPr lang="en-US" sz="2000" dirty="0">
              <a:solidFill>
                <a:schemeClr val="tx1"/>
              </a:solidFill>
              <a:latin typeface="Times New Roman"/>
              <a:ea typeface="Calibri"/>
              <a:cs typeface="Calibri"/>
            </a:endParaRPr>
          </a:p>
          <a:p>
            <a:pPr marL="342900" indent="-342900" algn="just">
              <a:lnSpc>
                <a:spcPct val="90000"/>
              </a:lnSpc>
              <a:buChar char="•"/>
            </a:pPr>
            <a:endParaRPr lang="en-US" sz="3200" dirty="0">
              <a:solidFill>
                <a:schemeClr val="tx1"/>
              </a:solidFill>
              <a:latin typeface="Times New Roman"/>
              <a:ea typeface="Calibri"/>
              <a:cs typeface="Calibri"/>
            </a:endParaRPr>
          </a:p>
          <a:p>
            <a:pPr marL="342900" indent="-342900" algn="just">
              <a:lnSpc>
                <a:spcPct val="90000"/>
              </a:lnSpc>
              <a:buChar char="•"/>
            </a:pPr>
            <a:endParaRPr lang="en-US" sz="2000" dirty="0">
              <a:solidFill>
                <a:schemeClr val="tx1"/>
              </a:solidFill>
              <a:latin typeface="Times New Roman"/>
              <a:ea typeface="Calibri"/>
              <a:cs typeface="Calibri"/>
            </a:endParaRPr>
          </a:p>
        </p:txBody>
      </p:sp>
      <p:pic>
        <p:nvPicPr>
          <p:cNvPr id="4" name="Picture 3" descr="Free vector graphic: Mental, Health, Mental Health - Free Image on ...">
            <a:extLst>
              <a:ext uri="{FF2B5EF4-FFF2-40B4-BE49-F238E27FC236}">
                <a16:creationId xmlns:a16="http://schemas.microsoft.com/office/drawing/2014/main" id="{1F69A539-7E1F-7168-29FA-E6B2844E3ACF}"/>
              </a:ext>
            </a:extLst>
          </p:cNvPr>
          <p:cNvPicPr>
            <a:picLocks noChangeAspect="1"/>
          </p:cNvPicPr>
          <p:nvPr/>
        </p:nvPicPr>
        <p:blipFill>
          <a:blip r:embed="rId2"/>
          <a:stretch>
            <a:fillRect/>
          </a:stretch>
        </p:blipFill>
        <p:spPr>
          <a:xfrm>
            <a:off x="8156652" y="192750"/>
            <a:ext cx="3879453" cy="2492595"/>
          </a:xfrm>
          <a:prstGeom prst="rect">
            <a:avLst/>
          </a:prstGeom>
        </p:spPr>
      </p:pic>
      <p:sp>
        <p:nvSpPr>
          <p:cNvPr id="15" name="Freeform: Shape 14">
            <a:extLst>
              <a:ext uri="{FF2B5EF4-FFF2-40B4-BE49-F238E27FC236}">
                <a16:creationId xmlns:a16="http://schemas.microsoft.com/office/drawing/2014/main" id="{8ECC5DAD-AB15-3007-181A-B7F1232C4A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34E58BE0-3E31-48C4-20B5-F063D08EF3A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3</a:t>
            </a:fld>
            <a:endParaRPr lang="en-US" sz="1000">
              <a:solidFill>
                <a:schemeClr val="tx1">
                  <a:tint val="75000"/>
                </a:schemeClr>
              </a:solidFill>
            </a:endParaRPr>
          </a:p>
        </p:txBody>
      </p:sp>
    </p:spTree>
    <p:extLst>
      <p:ext uri="{BB962C8B-B14F-4D97-AF65-F5344CB8AC3E}">
        <p14:creationId xmlns:p14="http://schemas.microsoft.com/office/powerpoint/2010/main" val="34973194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43BE7F3-CC42-B05E-B701-D05F02BC3A69}"/>
              </a:ext>
            </a:extLst>
          </p:cNvPr>
          <p:cNvSpPr>
            <a:spLocks noGrp="1"/>
          </p:cNvSpPr>
          <p:nvPr>
            <p:ph type="title"/>
          </p:nvPr>
        </p:nvSpPr>
        <p:spPr>
          <a:xfrm>
            <a:off x="212360" y="126401"/>
            <a:ext cx="9392421" cy="1330841"/>
          </a:xfrm>
        </p:spPr>
        <p:txBody>
          <a:bodyPr vert="horz" lIns="91440" tIns="45720" rIns="91440" bIns="45720" rtlCol="0" anchor="ctr">
            <a:normAutofit/>
          </a:bodyPr>
          <a:lstStyle/>
          <a:p>
            <a:r>
              <a:rPr lang="en-US" sz="4400" dirty="0">
                <a:latin typeface="Times New Roman"/>
                <a:ea typeface="+mj-lt"/>
                <a:cs typeface="+mj-lt"/>
              </a:rPr>
              <a:t>Guide Approval mail snapshot</a:t>
            </a:r>
            <a:endParaRPr lang="en-US" dirty="0">
              <a:latin typeface="Times New Roman"/>
              <a:cs typeface="Times New Roman"/>
            </a:endParaRPr>
          </a:p>
        </p:txBody>
      </p:sp>
      <p:sp>
        <p:nvSpPr>
          <p:cNvPr id="15" name="Freeform: Shape 14">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Slide Number Placeholder 4">
            <a:extLst>
              <a:ext uri="{FF2B5EF4-FFF2-40B4-BE49-F238E27FC236}">
                <a16:creationId xmlns:a16="http://schemas.microsoft.com/office/drawing/2014/main" id="{A6EF4FDD-2198-280C-5327-5B02A6F84C45}"/>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30</a:t>
            </a:fld>
            <a:endParaRPr lang="en-US" sz="1000">
              <a:solidFill>
                <a:schemeClr val="tx1">
                  <a:tint val="75000"/>
                </a:schemeClr>
              </a:solidFill>
            </a:endParaRPr>
          </a:p>
        </p:txBody>
      </p:sp>
      <p:pic>
        <p:nvPicPr>
          <p:cNvPr id="4" name="Picture 3">
            <a:extLst>
              <a:ext uri="{FF2B5EF4-FFF2-40B4-BE49-F238E27FC236}">
                <a16:creationId xmlns:a16="http://schemas.microsoft.com/office/drawing/2014/main" id="{EC944D65-7941-9275-BC87-BFF864534EEE}"/>
              </a:ext>
            </a:extLst>
          </p:cNvPr>
          <p:cNvPicPr>
            <a:picLocks noChangeAspect="1"/>
          </p:cNvPicPr>
          <p:nvPr/>
        </p:nvPicPr>
        <p:blipFill>
          <a:blip r:embed="rId2"/>
          <a:stretch>
            <a:fillRect/>
          </a:stretch>
        </p:blipFill>
        <p:spPr>
          <a:xfrm>
            <a:off x="924675" y="1284270"/>
            <a:ext cx="10099496" cy="5158857"/>
          </a:xfrm>
          <a:prstGeom prst="rect">
            <a:avLst/>
          </a:prstGeom>
        </p:spPr>
      </p:pic>
    </p:spTree>
    <p:extLst>
      <p:ext uri="{BB962C8B-B14F-4D97-AF65-F5344CB8AC3E}">
        <p14:creationId xmlns:p14="http://schemas.microsoft.com/office/powerpoint/2010/main" val="19581553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1740D1C-6F5C-5725-739A-5E45C18F08DC}"/>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01D9DB9-8C62-52E2-DCCA-188550E25D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5A5B24D7-0B9F-F491-BFD9-2553E58B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E0C2D67-2202-F4EF-2C99-23151F906177}"/>
              </a:ext>
            </a:extLst>
          </p:cNvPr>
          <p:cNvSpPr>
            <a:spLocks noGrp="1"/>
          </p:cNvSpPr>
          <p:nvPr>
            <p:ph type="title"/>
          </p:nvPr>
        </p:nvSpPr>
        <p:spPr>
          <a:xfrm>
            <a:off x="425824" y="325639"/>
            <a:ext cx="9392421" cy="1330841"/>
          </a:xfrm>
        </p:spPr>
        <p:txBody>
          <a:bodyPr vert="horz" lIns="91440" tIns="45720" rIns="91440" bIns="45720" rtlCol="0" anchor="ctr">
            <a:normAutofit/>
          </a:bodyPr>
          <a:lstStyle/>
          <a:p>
            <a:r>
              <a:rPr lang="en-US" sz="4400" dirty="0">
                <a:latin typeface="Times New Roman"/>
                <a:ea typeface="+mj-lt"/>
                <a:cs typeface="+mj-lt"/>
              </a:rPr>
              <a:t>Research Paper Status </a:t>
            </a:r>
            <a:endParaRPr lang="en-US" dirty="0">
              <a:latin typeface="Times New Roman"/>
              <a:cs typeface="Times New Roman"/>
            </a:endParaRPr>
          </a:p>
        </p:txBody>
      </p:sp>
      <p:sp>
        <p:nvSpPr>
          <p:cNvPr id="3" name="Text Placeholder 2">
            <a:extLst>
              <a:ext uri="{FF2B5EF4-FFF2-40B4-BE49-F238E27FC236}">
                <a16:creationId xmlns:a16="http://schemas.microsoft.com/office/drawing/2014/main" id="{53FCAFD8-BC2C-E6F3-B432-B3CF41551F02}"/>
              </a:ext>
            </a:extLst>
          </p:cNvPr>
          <p:cNvSpPr>
            <a:spLocks noGrp="1"/>
          </p:cNvSpPr>
          <p:nvPr>
            <p:ph type="body" idx="1"/>
          </p:nvPr>
        </p:nvSpPr>
        <p:spPr>
          <a:xfrm>
            <a:off x="1137034" y="1982119"/>
            <a:ext cx="6688911" cy="4134016"/>
          </a:xfrm>
        </p:spPr>
        <p:txBody>
          <a:bodyPr vert="horz" lIns="91440" tIns="45720" rIns="91440" bIns="45720" rtlCol="0">
            <a:normAutofit/>
          </a:bodyPr>
          <a:lstStyle/>
          <a:p>
            <a:pPr marL="457200" indent="-457200" algn="just">
              <a:lnSpc>
                <a:spcPct val="90000"/>
              </a:lnSpc>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Submitted according to the guide research paper as per the format of the journal/conference. The guide was also submitted to the journal.</a:t>
            </a:r>
          </a:p>
        </p:txBody>
      </p:sp>
      <p:pic>
        <p:nvPicPr>
          <p:cNvPr id="6" name="Picture 5" descr="Royalty Free Psychology Stock Photos | rawpixel">
            <a:extLst>
              <a:ext uri="{FF2B5EF4-FFF2-40B4-BE49-F238E27FC236}">
                <a16:creationId xmlns:a16="http://schemas.microsoft.com/office/drawing/2014/main" id="{2229B8C8-556B-C074-8405-EAB0FC8AC196}"/>
              </a:ext>
            </a:extLst>
          </p:cNvPr>
          <p:cNvPicPr>
            <a:picLocks noChangeAspect="1"/>
          </p:cNvPicPr>
          <p:nvPr/>
        </p:nvPicPr>
        <p:blipFill>
          <a:blip r:embed="rId2"/>
          <a:stretch>
            <a:fillRect/>
          </a:stretch>
        </p:blipFill>
        <p:spPr>
          <a:xfrm>
            <a:off x="8022443" y="3194049"/>
            <a:ext cx="3438623" cy="2746780"/>
          </a:xfrm>
          <a:prstGeom prst="rect">
            <a:avLst/>
          </a:prstGeom>
        </p:spPr>
      </p:pic>
      <p:sp>
        <p:nvSpPr>
          <p:cNvPr id="15" name="Freeform: Shape 14">
            <a:extLst>
              <a:ext uri="{FF2B5EF4-FFF2-40B4-BE49-F238E27FC236}">
                <a16:creationId xmlns:a16="http://schemas.microsoft.com/office/drawing/2014/main" id="{BEF70F38-7983-8464-07D3-3BFE19899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ooter Placeholder 3">
            <a:extLst>
              <a:ext uri="{FF2B5EF4-FFF2-40B4-BE49-F238E27FC236}">
                <a16:creationId xmlns:a16="http://schemas.microsoft.com/office/drawing/2014/main" id="{E4D0D147-9732-27AB-4647-08A663BA9D89}"/>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sz="1000" kern="1200">
                <a:solidFill>
                  <a:schemeClr val="tx1">
                    <a:tint val="75000"/>
                  </a:schemeClr>
                </a:solidFill>
                <a:latin typeface="+mn-lt"/>
                <a:ea typeface="+mn-ea"/>
                <a:cs typeface="+mn-cs"/>
              </a:rPr>
              <a:t>PRESENTATION TITLE</a:t>
            </a:r>
          </a:p>
        </p:txBody>
      </p:sp>
      <p:sp>
        <p:nvSpPr>
          <p:cNvPr id="5" name="Slide Number Placeholder 4">
            <a:extLst>
              <a:ext uri="{FF2B5EF4-FFF2-40B4-BE49-F238E27FC236}">
                <a16:creationId xmlns:a16="http://schemas.microsoft.com/office/drawing/2014/main" id="{62E2CA6B-1747-B1D3-6047-0DF15576925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31</a:t>
            </a:fld>
            <a:endParaRPr lang="en-US" sz="1000">
              <a:solidFill>
                <a:schemeClr val="tx1">
                  <a:tint val="75000"/>
                </a:schemeClr>
              </a:solidFill>
            </a:endParaRPr>
          </a:p>
        </p:txBody>
      </p:sp>
    </p:spTree>
    <p:extLst>
      <p:ext uri="{BB962C8B-B14F-4D97-AF65-F5344CB8AC3E}">
        <p14:creationId xmlns:p14="http://schemas.microsoft.com/office/powerpoint/2010/main" val="8426827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8E562F5-D059-8A49-173F-A6D861D57C85}"/>
              </a:ext>
            </a:extLst>
          </p:cNvPr>
          <p:cNvSpPr>
            <a:spLocks noGrp="1"/>
          </p:cNvSpPr>
          <p:nvPr>
            <p:ph type="title"/>
          </p:nvPr>
        </p:nvSpPr>
        <p:spPr>
          <a:xfrm>
            <a:off x="1137034" y="94735"/>
            <a:ext cx="4784796" cy="1330840"/>
          </a:xfrm>
        </p:spPr>
        <p:txBody>
          <a:bodyPr vert="horz" lIns="91440" tIns="45720" rIns="91440" bIns="45720" rtlCol="0" anchor="ctr">
            <a:normAutofit/>
          </a:bodyPr>
          <a:lstStyle/>
          <a:p>
            <a:r>
              <a:rPr lang="en-US" sz="4000" dirty="0">
                <a:latin typeface="Times New Roman"/>
                <a:ea typeface="+mj-lt"/>
                <a:cs typeface="+mj-lt"/>
              </a:rPr>
              <a:t>References</a:t>
            </a:r>
            <a:endParaRPr lang="en-US" sz="4000" dirty="0">
              <a:latin typeface="Times New Roman"/>
              <a:cs typeface="Times New Roman"/>
            </a:endParaRPr>
          </a:p>
        </p:txBody>
      </p:sp>
      <p:sp>
        <p:nvSpPr>
          <p:cNvPr id="3" name="Text Placeholder 2">
            <a:extLst>
              <a:ext uri="{FF2B5EF4-FFF2-40B4-BE49-F238E27FC236}">
                <a16:creationId xmlns:a16="http://schemas.microsoft.com/office/drawing/2014/main" id="{E0089E3C-50AC-E0BC-570C-A1D88F2C9555}"/>
              </a:ext>
            </a:extLst>
          </p:cNvPr>
          <p:cNvSpPr>
            <a:spLocks noGrp="1"/>
          </p:cNvSpPr>
          <p:nvPr>
            <p:ph type="body" idx="1"/>
          </p:nvPr>
        </p:nvSpPr>
        <p:spPr>
          <a:xfrm>
            <a:off x="582229" y="1299954"/>
            <a:ext cx="10173629" cy="4919871"/>
          </a:xfrm>
        </p:spPr>
        <p:txBody>
          <a:bodyPr vert="horz" lIns="91440" tIns="45720" rIns="91440" bIns="45720" rtlCol="0" anchor="t">
            <a:noAutofit/>
          </a:bodyPr>
          <a:lstStyle/>
          <a:p>
            <a:pPr marL="342900" indent="-342900" algn="just">
              <a:lnSpc>
                <a:spcPct val="90000"/>
              </a:lnSpc>
              <a:buAutoNum type="arabicPeriod"/>
            </a:pPr>
            <a:r>
              <a:rPr lang="en-US" sz="1800" dirty="0">
                <a:solidFill>
                  <a:schemeClr val="tx1"/>
                </a:solidFill>
                <a:latin typeface="Times New Roman"/>
                <a:cs typeface="Times New Roman"/>
              </a:rPr>
              <a:t>B. </a:t>
            </a:r>
            <a:r>
              <a:rPr lang="en-US" sz="1800" dirty="0" err="1">
                <a:solidFill>
                  <a:schemeClr val="tx1"/>
                </a:solidFill>
                <a:latin typeface="Times New Roman"/>
                <a:cs typeface="Times New Roman"/>
              </a:rPr>
              <a:t>Shickel</a:t>
            </a:r>
            <a:r>
              <a:rPr lang="en-US" sz="1800" dirty="0">
                <a:solidFill>
                  <a:schemeClr val="tx1"/>
                </a:solidFill>
                <a:latin typeface="Times New Roman"/>
                <a:cs typeface="Times New Roman"/>
              </a:rPr>
              <a:t>, M. </a:t>
            </a:r>
            <a:r>
              <a:rPr lang="en-US" sz="1800" dirty="0" err="1">
                <a:solidFill>
                  <a:schemeClr val="tx1"/>
                </a:solidFill>
                <a:latin typeface="Times New Roman"/>
                <a:cs typeface="Times New Roman"/>
              </a:rPr>
              <a:t>Heesacker</a:t>
            </a:r>
            <a:r>
              <a:rPr lang="en-US" sz="1800" dirty="0">
                <a:solidFill>
                  <a:schemeClr val="tx1"/>
                </a:solidFill>
                <a:latin typeface="Times New Roman"/>
                <a:cs typeface="Times New Roman"/>
              </a:rPr>
              <a:t>, S. Benton and P. Rashidi, "Automated Emotional Valence Prediction in Mental Health Text via Deep Transfer Learning," 2020 IEEE 20th International Conference on Bioinformatics and Bioengineering (BIBE), Cincinnati, OH, USA, 2020. (IEEE)</a:t>
            </a:r>
          </a:p>
          <a:p>
            <a:pPr marL="342900" indent="-342900" algn="just">
              <a:lnSpc>
                <a:spcPct val="90000"/>
              </a:lnSpc>
              <a:buAutoNum type="arabicPeriod"/>
            </a:pPr>
            <a:r>
              <a:rPr lang="en-US" sz="1800" dirty="0" err="1">
                <a:solidFill>
                  <a:schemeClr val="tx1"/>
                </a:solidFill>
                <a:latin typeface="Times New Roman"/>
                <a:cs typeface="Times New Roman"/>
              </a:rPr>
              <a:t>Dongkeon</a:t>
            </a:r>
            <a:r>
              <a:rPr lang="en-US" sz="1800" dirty="0">
                <a:solidFill>
                  <a:schemeClr val="tx1"/>
                </a:solidFill>
                <a:latin typeface="Times New Roman"/>
                <a:cs typeface="Times New Roman"/>
              </a:rPr>
              <a:t> Lee, </a:t>
            </a:r>
            <a:r>
              <a:rPr lang="en-US" sz="1800" dirty="0" err="1">
                <a:solidFill>
                  <a:schemeClr val="tx1"/>
                </a:solidFill>
                <a:latin typeface="Times New Roman"/>
                <a:cs typeface="Times New Roman"/>
              </a:rPr>
              <a:t>Kyo-Joong</a:t>
            </a:r>
            <a:r>
              <a:rPr lang="en-US" sz="1800" dirty="0">
                <a:solidFill>
                  <a:schemeClr val="tx1"/>
                </a:solidFill>
                <a:latin typeface="Times New Roman"/>
                <a:cs typeface="Times New Roman"/>
              </a:rPr>
              <a:t> Oh, and Ho-Jin Choi, "The chatbot feels you - a counseling service using emotional response generation,(</a:t>
            </a:r>
            <a:r>
              <a:rPr lang="en-US" sz="1800" dirty="0" err="1">
                <a:solidFill>
                  <a:schemeClr val="tx1"/>
                </a:solidFill>
                <a:latin typeface="Times New Roman"/>
                <a:cs typeface="Times New Roman"/>
              </a:rPr>
              <a:t>BigComp</a:t>
            </a:r>
            <a:r>
              <a:rPr lang="en-US" sz="1800" dirty="0">
                <a:solidFill>
                  <a:schemeClr val="tx1"/>
                </a:solidFill>
                <a:latin typeface="Times New Roman"/>
                <a:cs typeface="Times New Roman"/>
              </a:rPr>
              <a:t>), Jeju, Korea (South), 2021. (IEEE)</a:t>
            </a:r>
          </a:p>
          <a:p>
            <a:pPr marL="342900" indent="-342900" algn="just">
              <a:lnSpc>
                <a:spcPct val="90000"/>
              </a:lnSpc>
              <a:buAutoNum type="arabicPeriod"/>
            </a:pPr>
            <a:r>
              <a:rPr lang="en-US" sz="1800" dirty="0" err="1">
                <a:solidFill>
                  <a:srgbClr val="212121"/>
                </a:solidFill>
                <a:effectLst/>
                <a:latin typeface="Times New Roman" panose="02020603050405020304" pitchFamily="18" charset="0"/>
                <a:ea typeface="Times New Roman" panose="02020603050405020304" pitchFamily="18" charset="0"/>
              </a:rPr>
              <a:t>Syarif</a:t>
            </a:r>
            <a:r>
              <a:rPr lang="en-US" sz="1800" dirty="0">
                <a:solidFill>
                  <a:srgbClr val="212121"/>
                </a:solidFill>
                <a:effectLst/>
                <a:latin typeface="Times New Roman" panose="02020603050405020304" pitchFamily="18" charset="0"/>
                <a:ea typeface="Times New Roman" panose="02020603050405020304" pitchFamily="18" charset="0"/>
              </a:rPr>
              <a:t>, N. </a:t>
            </a:r>
            <a:r>
              <a:rPr lang="en-US" sz="1800" dirty="0" err="1">
                <a:solidFill>
                  <a:srgbClr val="212121"/>
                </a:solidFill>
                <a:effectLst/>
                <a:latin typeface="Times New Roman" panose="02020603050405020304" pitchFamily="18" charset="0"/>
                <a:ea typeface="Times New Roman" panose="02020603050405020304" pitchFamily="18" charset="0"/>
              </a:rPr>
              <a:t>Ningtias</a:t>
            </a:r>
            <a:r>
              <a:rPr lang="en-US" sz="1800" dirty="0">
                <a:solidFill>
                  <a:srgbClr val="212121"/>
                </a:solidFill>
                <a:effectLst/>
                <a:latin typeface="Times New Roman" panose="02020603050405020304" pitchFamily="18" charset="0"/>
                <a:ea typeface="Times New Roman" panose="02020603050405020304" pitchFamily="18" charset="0"/>
              </a:rPr>
              <a:t> and T. </a:t>
            </a:r>
            <a:r>
              <a:rPr lang="en-US" sz="1800" dirty="0" err="1">
                <a:solidFill>
                  <a:srgbClr val="212121"/>
                </a:solidFill>
                <a:effectLst/>
                <a:latin typeface="Times New Roman" panose="02020603050405020304" pitchFamily="18" charset="0"/>
                <a:ea typeface="Times New Roman" panose="02020603050405020304" pitchFamily="18" charset="0"/>
              </a:rPr>
              <a:t>Badriyah</a:t>
            </a:r>
            <a:r>
              <a:rPr lang="en-US" sz="1800" dirty="0">
                <a:solidFill>
                  <a:srgbClr val="212121"/>
                </a:solidFill>
                <a:effectLst/>
                <a:latin typeface="Times New Roman" panose="02020603050405020304" pitchFamily="18" charset="0"/>
                <a:ea typeface="Times New Roman" panose="02020603050405020304" pitchFamily="18" charset="0"/>
              </a:rPr>
              <a:t>, "Study on Mental Disorder Detection via Social Media Mining," 2019 4th International Conference on Computing, Communications and Security (ICCCS).2022(IEEE)</a:t>
            </a:r>
            <a:endParaRPr lang="en-US" sz="1800" dirty="0">
              <a:solidFill>
                <a:schemeClr val="tx1"/>
              </a:solidFill>
              <a:effectLst/>
              <a:latin typeface="Times New Roman"/>
              <a:ea typeface="Times New Roman" panose="02020603050405020304" pitchFamily="18" charset="0"/>
              <a:cs typeface="Times New Roman"/>
            </a:endParaRPr>
          </a:p>
          <a:p>
            <a:pPr marL="342900" indent="-342900" algn="just">
              <a:lnSpc>
                <a:spcPct val="90000"/>
              </a:lnSpc>
              <a:buFont typeface="Arial" panose="020B0604020202020204" pitchFamily="34" charset="0"/>
              <a:buAutoNum type="arabicPeriod"/>
            </a:pPr>
            <a:r>
              <a:rPr lang="en-US" sz="1800" spc="0" dirty="0">
                <a:solidFill>
                  <a:srgbClr val="212121"/>
                </a:solidFill>
                <a:effectLst/>
                <a:latin typeface="Times New Roman" panose="02020603050405020304" pitchFamily="18" charset="0"/>
                <a:ea typeface="Times New Roman" panose="02020603050405020304" pitchFamily="18" charset="0"/>
              </a:rPr>
              <a:t>Y. </a:t>
            </a:r>
            <a:r>
              <a:rPr lang="en-US" sz="1800" spc="0" dirty="0" err="1">
                <a:solidFill>
                  <a:srgbClr val="212121"/>
                </a:solidFill>
                <a:effectLst/>
                <a:latin typeface="Times New Roman" panose="02020603050405020304" pitchFamily="18" charset="0"/>
                <a:ea typeface="Times New Roman" panose="02020603050405020304" pitchFamily="18" charset="0"/>
              </a:rPr>
              <a:t>Aryal</a:t>
            </a:r>
            <a:r>
              <a:rPr lang="en-US" sz="1800" spc="0" dirty="0">
                <a:solidFill>
                  <a:srgbClr val="212121"/>
                </a:solidFill>
                <a:effectLst/>
                <a:latin typeface="Times New Roman" panose="02020603050405020304" pitchFamily="18" charset="0"/>
                <a:ea typeface="Times New Roman" panose="02020603050405020304" pitchFamily="18" charset="0"/>
              </a:rPr>
              <a:t>, A. </a:t>
            </a:r>
            <a:r>
              <a:rPr lang="en-US" sz="1800" spc="0" dirty="0" err="1">
                <a:solidFill>
                  <a:srgbClr val="212121"/>
                </a:solidFill>
                <a:effectLst/>
                <a:latin typeface="Times New Roman" panose="02020603050405020304" pitchFamily="18" charset="0"/>
                <a:ea typeface="Times New Roman" panose="02020603050405020304" pitchFamily="18" charset="0"/>
              </a:rPr>
              <a:t>Maag</a:t>
            </a:r>
            <a:r>
              <a:rPr lang="en-US" sz="1800" spc="0" dirty="0">
                <a:solidFill>
                  <a:srgbClr val="212121"/>
                </a:solidFill>
                <a:effectLst/>
                <a:latin typeface="Times New Roman" panose="02020603050405020304" pitchFamily="18" charset="0"/>
                <a:ea typeface="Times New Roman" panose="02020603050405020304" pitchFamily="18" charset="0"/>
              </a:rPr>
              <a:t> and N. </a:t>
            </a:r>
            <a:r>
              <a:rPr lang="en-US" sz="1800" spc="0" dirty="0" err="1">
                <a:solidFill>
                  <a:srgbClr val="212121"/>
                </a:solidFill>
                <a:effectLst/>
                <a:latin typeface="Times New Roman" panose="02020603050405020304" pitchFamily="18" charset="0"/>
                <a:ea typeface="Times New Roman" panose="02020603050405020304" pitchFamily="18" charset="0"/>
              </a:rPr>
              <a:t>Gunasekera</a:t>
            </a:r>
            <a:r>
              <a:rPr lang="en-US" sz="1800" spc="0" dirty="0">
                <a:solidFill>
                  <a:srgbClr val="212121"/>
                </a:solidFill>
                <a:effectLst/>
                <a:latin typeface="Times New Roman" panose="02020603050405020304" pitchFamily="18" charset="0"/>
                <a:ea typeface="Times New Roman" panose="02020603050405020304" pitchFamily="18" charset="0"/>
              </a:rPr>
              <a:t>, "Application of Machine learning algorithms in diagnosis and detection of psychological disorders.(IEEE)-2020.</a:t>
            </a:r>
            <a:endParaRPr lang="en-IN" sz="1800" spc="0" dirty="0">
              <a:effectLst/>
              <a:latin typeface="Times New Roman" panose="02020603050405020304" pitchFamily="18" charset="0"/>
              <a:ea typeface="Times New Roman" panose="02020603050405020304" pitchFamily="18" charset="0"/>
            </a:endParaRPr>
          </a:p>
          <a:p>
            <a:pPr marL="342900" indent="-342900" algn="just">
              <a:lnSpc>
                <a:spcPct val="90000"/>
              </a:lnSpc>
              <a:buAutoNum type="arabicPeriod"/>
            </a:pPr>
            <a:r>
              <a:rPr lang="en-US" sz="1800" dirty="0">
                <a:solidFill>
                  <a:schemeClr val="tx1"/>
                </a:solidFill>
                <a:latin typeface="Times New Roman"/>
                <a:cs typeface="Times New Roman"/>
              </a:rPr>
              <a:t>Tanya Nijhawan, Girija </a:t>
            </a:r>
            <a:r>
              <a:rPr lang="en-US" sz="1800" dirty="0" err="1">
                <a:solidFill>
                  <a:schemeClr val="tx1"/>
                </a:solidFill>
                <a:latin typeface="Times New Roman"/>
                <a:cs typeface="Times New Roman"/>
              </a:rPr>
              <a:t>Attigeri</a:t>
            </a:r>
            <a:r>
              <a:rPr lang="en-US" sz="1800" dirty="0">
                <a:solidFill>
                  <a:schemeClr val="tx1"/>
                </a:solidFill>
                <a:latin typeface="Times New Roman"/>
                <a:cs typeface="Times New Roman"/>
              </a:rPr>
              <a:t> &amp; T. </a:t>
            </a:r>
            <a:r>
              <a:rPr lang="en-US" sz="1800" dirty="0" err="1">
                <a:solidFill>
                  <a:schemeClr val="tx1"/>
                </a:solidFill>
                <a:latin typeface="Times New Roman"/>
                <a:cs typeface="Times New Roman"/>
              </a:rPr>
              <a:t>Ananthakrishna,Stress</a:t>
            </a:r>
            <a:r>
              <a:rPr lang="en-US" sz="1800" dirty="0">
                <a:solidFill>
                  <a:schemeClr val="tx1"/>
                </a:solidFill>
                <a:latin typeface="Times New Roman"/>
                <a:cs typeface="Times New Roman"/>
              </a:rPr>
              <a:t> detection using natural language processing and machine learning over social interactions, 2022(Springer).</a:t>
            </a:r>
          </a:p>
          <a:p>
            <a:pPr marL="342900" indent="-342900" algn="just">
              <a:lnSpc>
                <a:spcPct val="90000"/>
              </a:lnSpc>
              <a:buFont typeface="Arial" panose="020B0604020202020204" pitchFamily="34" charset="0"/>
              <a:buAutoNum type="arabicPeriod"/>
            </a:pPr>
            <a:r>
              <a:rPr lang="en-US" sz="1800" spc="0" dirty="0" err="1">
                <a:solidFill>
                  <a:srgbClr val="212121"/>
                </a:solidFill>
                <a:effectLst/>
                <a:latin typeface="Times New Roman" panose="02020603050405020304" pitchFamily="18" charset="0"/>
                <a:ea typeface="Times New Roman" panose="02020603050405020304" pitchFamily="18" charset="0"/>
              </a:rPr>
              <a:t>Aziliz</a:t>
            </a:r>
            <a:r>
              <a:rPr lang="en-US" sz="1800" spc="0" dirty="0">
                <a:solidFill>
                  <a:srgbClr val="212121"/>
                </a:solidFill>
                <a:effectLst/>
                <a:latin typeface="Times New Roman" panose="02020603050405020304" pitchFamily="18" charset="0"/>
                <a:ea typeface="Times New Roman" panose="02020603050405020304" pitchFamily="18" charset="0"/>
              </a:rPr>
              <a:t> Le </a:t>
            </a:r>
            <a:r>
              <a:rPr lang="en-US" sz="1800" spc="0" dirty="0" err="1">
                <a:solidFill>
                  <a:srgbClr val="212121"/>
                </a:solidFill>
                <a:effectLst/>
                <a:latin typeface="Times New Roman" panose="02020603050405020304" pitchFamily="18" charset="0"/>
                <a:ea typeface="Times New Roman" panose="02020603050405020304" pitchFamily="18" charset="0"/>
              </a:rPr>
              <a:t>Glaz</a:t>
            </a:r>
            <a:r>
              <a:rPr lang="en-US" sz="1800" spc="0" dirty="0">
                <a:solidFill>
                  <a:srgbClr val="212121"/>
                </a:solidFill>
                <a:effectLst/>
                <a:latin typeface="Times New Roman" panose="02020603050405020304" pitchFamily="18" charset="0"/>
                <a:ea typeface="Times New Roman" panose="02020603050405020304" pitchFamily="18" charset="0"/>
              </a:rPr>
              <a:t>, Yannis </a:t>
            </a:r>
            <a:r>
              <a:rPr lang="en-US" sz="1800" spc="0" dirty="0" err="1">
                <a:solidFill>
                  <a:srgbClr val="212121"/>
                </a:solidFill>
                <a:effectLst/>
                <a:latin typeface="Times New Roman" panose="02020603050405020304" pitchFamily="18" charset="0"/>
                <a:ea typeface="Times New Roman" panose="02020603050405020304" pitchFamily="18" charset="0"/>
              </a:rPr>
              <a:t>Haralambous</a:t>
            </a:r>
            <a:r>
              <a:rPr lang="en-US" sz="1800" spc="0" dirty="0">
                <a:solidFill>
                  <a:srgbClr val="212121"/>
                </a:solidFill>
                <a:effectLst/>
                <a:latin typeface="Times New Roman" panose="02020603050405020304" pitchFamily="18" charset="0"/>
                <a:ea typeface="Times New Roman" panose="02020603050405020304" pitchFamily="18" charset="0"/>
              </a:rPr>
              <a:t>, </a:t>
            </a:r>
            <a:r>
              <a:rPr lang="en-US" sz="1800" spc="0" dirty="0" err="1">
                <a:solidFill>
                  <a:srgbClr val="212121"/>
                </a:solidFill>
                <a:effectLst/>
                <a:latin typeface="Times New Roman" panose="02020603050405020304" pitchFamily="18" charset="0"/>
                <a:ea typeface="Times New Roman" panose="02020603050405020304" pitchFamily="18" charset="0"/>
              </a:rPr>
              <a:t>Deok-Hee</a:t>
            </a:r>
            <a:r>
              <a:rPr lang="en-US" sz="1800" spc="0" dirty="0">
                <a:solidFill>
                  <a:srgbClr val="212121"/>
                </a:solidFill>
                <a:effectLst/>
                <a:latin typeface="Times New Roman" panose="02020603050405020304" pitchFamily="18" charset="0"/>
                <a:ea typeface="Times New Roman" panose="02020603050405020304" pitchFamily="18" charset="0"/>
              </a:rPr>
              <a:t> Kim-Dufor,1 Philippe Lenca, Romain </a:t>
            </a:r>
            <a:r>
              <a:rPr lang="en-US" sz="1800" spc="0" dirty="0" err="1">
                <a:solidFill>
                  <a:srgbClr val="212121"/>
                </a:solidFill>
                <a:effectLst/>
                <a:latin typeface="Times New Roman" panose="02020603050405020304" pitchFamily="18" charset="0"/>
                <a:ea typeface="Times New Roman" panose="02020603050405020304" pitchFamily="18" charset="0"/>
              </a:rPr>
              <a:t>Billot</a:t>
            </a:r>
            <a:r>
              <a:rPr lang="en-US" sz="1800" spc="0" dirty="0">
                <a:solidFill>
                  <a:srgbClr val="212121"/>
                </a:solidFill>
                <a:effectLst/>
                <a:latin typeface="Times New Roman" panose="02020603050405020304" pitchFamily="18" charset="0"/>
                <a:ea typeface="Times New Roman" panose="02020603050405020304" pitchFamily="18" charset="0"/>
              </a:rPr>
              <a:t>, Taylor C Ryan, Jonathan Marsh, Jordan </a:t>
            </a:r>
            <a:r>
              <a:rPr lang="en-US" sz="1800" spc="0" dirty="0" err="1">
                <a:solidFill>
                  <a:srgbClr val="212121"/>
                </a:solidFill>
                <a:effectLst/>
                <a:latin typeface="Times New Roman" panose="02020603050405020304" pitchFamily="18" charset="0"/>
                <a:ea typeface="Times New Roman" panose="02020603050405020304" pitchFamily="18" charset="0"/>
              </a:rPr>
              <a:t>DeVylder</a:t>
            </a:r>
            <a:r>
              <a:rPr lang="en-US" sz="1800" spc="0" dirty="0">
                <a:solidFill>
                  <a:srgbClr val="212121"/>
                </a:solidFill>
                <a:effectLst/>
                <a:latin typeface="Times New Roman" panose="02020603050405020304" pitchFamily="18" charset="0"/>
                <a:ea typeface="Times New Roman" panose="02020603050405020304" pitchFamily="18" charset="0"/>
              </a:rPr>
              <a:t>, Michel Walter,1, Sofian </a:t>
            </a:r>
            <a:r>
              <a:rPr lang="en-US" sz="1800" spc="0" dirty="0" err="1">
                <a:solidFill>
                  <a:srgbClr val="212121"/>
                </a:solidFill>
                <a:effectLst/>
                <a:latin typeface="Times New Roman" panose="02020603050405020304" pitchFamily="18" charset="0"/>
                <a:ea typeface="Times New Roman" panose="02020603050405020304" pitchFamily="18" charset="0"/>
              </a:rPr>
              <a:t>Berrouiguet</a:t>
            </a:r>
            <a:r>
              <a:rPr lang="en-US" sz="1800" spc="0" dirty="0">
                <a:solidFill>
                  <a:srgbClr val="212121"/>
                </a:solidFill>
                <a:effectLst/>
                <a:latin typeface="Times New Roman" panose="02020603050405020304" pitchFamily="18" charset="0"/>
                <a:ea typeface="Times New Roman" panose="02020603050405020304" pitchFamily="18" charset="0"/>
              </a:rPr>
              <a:t>, Christophe </a:t>
            </a:r>
            <a:r>
              <a:rPr lang="en-US" sz="1800" spc="0" dirty="0" err="1">
                <a:solidFill>
                  <a:srgbClr val="212121"/>
                </a:solidFill>
                <a:effectLst/>
                <a:latin typeface="Times New Roman" panose="02020603050405020304" pitchFamily="18" charset="0"/>
                <a:ea typeface="Times New Roman" panose="02020603050405020304" pitchFamily="18" charset="0"/>
              </a:rPr>
              <a:t>Lemey,Machine</a:t>
            </a:r>
            <a:r>
              <a:rPr lang="en-US" sz="1800" spc="0" dirty="0">
                <a:solidFill>
                  <a:srgbClr val="212121"/>
                </a:solidFill>
                <a:effectLst/>
                <a:latin typeface="Times New Roman" panose="02020603050405020304" pitchFamily="18" charset="0"/>
                <a:ea typeface="Times New Roman" panose="02020603050405020304" pitchFamily="18" charset="0"/>
              </a:rPr>
              <a:t> Learning and Natural Language Processing in Mental Health,2021(</a:t>
            </a:r>
            <a:r>
              <a:rPr lang="en-US" sz="1800" spc="0" dirty="0" err="1">
                <a:solidFill>
                  <a:srgbClr val="212121"/>
                </a:solidFill>
                <a:effectLst/>
                <a:latin typeface="Times New Roman" panose="02020603050405020304" pitchFamily="18" charset="0"/>
                <a:ea typeface="Times New Roman" panose="02020603050405020304" pitchFamily="18" charset="0"/>
              </a:rPr>
              <a:t>Jounral</a:t>
            </a:r>
            <a:r>
              <a:rPr lang="en-US" sz="1800" spc="0" dirty="0">
                <a:solidFill>
                  <a:srgbClr val="212121"/>
                </a:solidFill>
                <a:effectLst/>
                <a:latin typeface="Times New Roman" panose="02020603050405020304" pitchFamily="18" charset="0"/>
                <a:ea typeface="Times New Roman" panose="02020603050405020304" pitchFamily="18" charset="0"/>
              </a:rPr>
              <a:t> of medical internet research).</a:t>
            </a:r>
            <a:endParaRPr lang="en-IN" sz="1800" spc="0" dirty="0">
              <a:effectLst/>
              <a:latin typeface="Times New Roman" panose="02020603050405020304" pitchFamily="18" charset="0"/>
              <a:ea typeface="Times New Roman" panose="02020603050405020304" pitchFamily="18" charset="0"/>
            </a:endParaRPr>
          </a:p>
          <a:p>
            <a:pPr algn="just">
              <a:lnSpc>
                <a:spcPct val="90000"/>
              </a:lnSpc>
            </a:pPr>
            <a:endParaRPr lang="en-US" sz="1800" dirty="0">
              <a:solidFill>
                <a:schemeClr val="tx1"/>
              </a:solidFill>
              <a:latin typeface="Times New Roman"/>
              <a:cs typeface="Times New Roman"/>
            </a:endParaRPr>
          </a:p>
        </p:txBody>
      </p:sp>
      <p:pic>
        <p:nvPicPr>
          <p:cNvPr id="6" name="Picture 5" descr="Free stock photo of healthy mind, mental health, mental wellness">
            <a:extLst>
              <a:ext uri="{FF2B5EF4-FFF2-40B4-BE49-F238E27FC236}">
                <a16:creationId xmlns:a16="http://schemas.microsoft.com/office/drawing/2014/main" id="{6B0326B3-F453-C122-7F12-ECE51ED5A332}"/>
              </a:ext>
            </a:extLst>
          </p:cNvPr>
          <p:cNvPicPr>
            <a:picLocks noChangeAspect="1"/>
          </p:cNvPicPr>
          <p:nvPr/>
        </p:nvPicPr>
        <p:blipFill rotWithShape="1">
          <a:blip r:embed="rId2"/>
          <a:srcRect l="32779" r="-1" b="9090"/>
          <a:stretch/>
        </p:blipFill>
        <p:spPr>
          <a:xfrm>
            <a:off x="8178068" y="93510"/>
            <a:ext cx="3934462" cy="1206444"/>
          </a:xfrm>
          <a:prstGeom prst="rect">
            <a:avLst/>
          </a:prstGeom>
        </p:spPr>
      </p:pic>
      <p:sp>
        <p:nvSpPr>
          <p:cNvPr id="5" name="Slide Number Placeholder 4">
            <a:extLst>
              <a:ext uri="{FF2B5EF4-FFF2-40B4-BE49-F238E27FC236}">
                <a16:creationId xmlns:a16="http://schemas.microsoft.com/office/drawing/2014/main" id="{7364F720-B8BF-B1EF-763B-A304E7FECC3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000">
                <a:solidFill>
                  <a:schemeClr val="tx1">
                    <a:tint val="75000"/>
                  </a:schemeClr>
                </a:solidFill>
              </a:rPr>
              <a:pPr>
                <a:spcAft>
                  <a:spcPts val="600"/>
                </a:spcAft>
                <a:defRPr/>
              </a:pPr>
              <a:t>32</a:t>
            </a:fld>
            <a:endParaRPr lang="en-US" sz="1000">
              <a:solidFill>
                <a:schemeClr val="tx1">
                  <a:tint val="75000"/>
                </a:schemeClr>
              </a:solidFill>
            </a:endParaRPr>
          </a:p>
        </p:txBody>
      </p:sp>
    </p:spTree>
    <p:extLst>
      <p:ext uri="{BB962C8B-B14F-4D97-AF65-F5344CB8AC3E}">
        <p14:creationId xmlns:p14="http://schemas.microsoft.com/office/powerpoint/2010/main" val="26688354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850744-5ED6-2170-45C9-EBA8B8E153AF}"/>
            </a:ext>
          </a:extLst>
        </p:cNvPr>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6F45B74-4CC6-7C68-9791-B0734590B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E6A12737-0AA3-2224-DD04-3749A0E08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262666A-4876-4903-8EE8-DC98EFBDA672}"/>
              </a:ext>
            </a:extLst>
          </p:cNvPr>
          <p:cNvSpPr>
            <a:spLocks noGrp="1"/>
          </p:cNvSpPr>
          <p:nvPr>
            <p:ph type="title"/>
          </p:nvPr>
        </p:nvSpPr>
        <p:spPr>
          <a:xfrm>
            <a:off x="1137034" y="94735"/>
            <a:ext cx="4784796" cy="1330840"/>
          </a:xfrm>
        </p:spPr>
        <p:txBody>
          <a:bodyPr vert="horz" lIns="91440" tIns="45720" rIns="91440" bIns="45720" rtlCol="0" anchor="ctr">
            <a:normAutofit/>
          </a:bodyPr>
          <a:lstStyle/>
          <a:p>
            <a:r>
              <a:rPr lang="en-US" sz="4000" dirty="0">
                <a:latin typeface="Times New Roman"/>
                <a:ea typeface="+mj-lt"/>
                <a:cs typeface="+mj-lt"/>
              </a:rPr>
              <a:t>References</a:t>
            </a:r>
            <a:endParaRPr lang="en-US" sz="4000">
              <a:latin typeface="Times New Roman"/>
              <a:cs typeface="Times New Roman"/>
            </a:endParaRPr>
          </a:p>
        </p:txBody>
      </p:sp>
      <p:sp>
        <p:nvSpPr>
          <p:cNvPr id="3" name="Text Placeholder 2">
            <a:extLst>
              <a:ext uri="{FF2B5EF4-FFF2-40B4-BE49-F238E27FC236}">
                <a16:creationId xmlns:a16="http://schemas.microsoft.com/office/drawing/2014/main" id="{3BC08E8C-7C56-1DCF-6EAA-0EF8109A8975}"/>
              </a:ext>
            </a:extLst>
          </p:cNvPr>
          <p:cNvSpPr>
            <a:spLocks noGrp="1"/>
          </p:cNvSpPr>
          <p:nvPr>
            <p:ph type="body" idx="1"/>
          </p:nvPr>
        </p:nvSpPr>
        <p:spPr>
          <a:xfrm>
            <a:off x="493160" y="1263722"/>
            <a:ext cx="10817503" cy="5092628"/>
          </a:xfrm>
        </p:spPr>
        <p:txBody>
          <a:bodyPr vert="horz" lIns="91440" tIns="45720" rIns="91440" bIns="45720" rtlCol="0" anchor="t">
            <a:normAutofit/>
          </a:bodyPr>
          <a:lstStyle/>
          <a:p>
            <a:pPr marL="342900" indent="-342900" algn="just">
              <a:lnSpc>
                <a:spcPct val="90000"/>
              </a:lnSpc>
              <a:buFont typeface="+mj-lt"/>
              <a:buAutoNum type="arabicPeriod" startAt="7"/>
            </a:pPr>
            <a:r>
              <a:rPr lang="en-US" sz="1800" dirty="0">
                <a:solidFill>
                  <a:schemeClr val="tx1"/>
                </a:solidFill>
                <a:latin typeface="Times New Roman"/>
                <a:cs typeface="Times New Roman"/>
              </a:rPr>
              <a:t>Young, T., Hazarika, D., </a:t>
            </a:r>
            <a:r>
              <a:rPr lang="en-US" sz="1800" dirty="0" err="1">
                <a:solidFill>
                  <a:schemeClr val="tx1"/>
                </a:solidFill>
                <a:latin typeface="Times New Roman"/>
                <a:cs typeface="Times New Roman"/>
              </a:rPr>
              <a:t>Poria</a:t>
            </a:r>
            <a:r>
              <a:rPr lang="en-US" sz="1800" dirty="0">
                <a:solidFill>
                  <a:schemeClr val="tx1"/>
                </a:solidFill>
                <a:latin typeface="Times New Roman"/>
                <a:cs typeface="Times New Roman"/>
              </a:rPr>
              <a:t>, S. and Cambria, E., 2018. Recent Trends in Deep Learning Based Natural Language Processing, </a:t>
            </a:r>
            <a:r>
              <a:rPr lang="en-US" sz="1800" dirty="0" err="1">
                <a:solidFill>
                  <a:schemeClr val="tx1"/>
                </a:solidFill>
                <a:latin typeface="Times New Roman"/>
                <a:cs typeface="Times New Roman"/>
              </a:rPr>
              <a:t>ArXiv</a:t>
            </a:r>
            <a:r>
              <a:rPr lang="en-US" sz="1800" dirty="0">
                <a:solidFill>
                  <a:schemeClr val="tx1"/>
                </a:solidFill>
                <a:latin typeface="Times New Roman"/>
                <a:cs typeface="Times New Roman"/>
              </a:rPr>
              <a:t>, 2020(IEEE). </a:t>
            </a:r>
          </a:p>
          <a:p>
            <a:pPr marL="342900" indent="-342900" algn="just">
              <a:lnSpc>
                <a:spcPct val="90000"/>
              </a:lnSpc>
              <a:buFont typeface="+mj-lt"/>
              <a:buAutoNum type="arabicPeriod" startAt="7"/>
            </a:pPr>
            <a:r>
              <a:rPr lang="en-US" sz="1800" dirty="0">
                <a:solidFill>
                  <a:schemeClr val="tx1"/>
                </a:solidFill>
                <a:latin typeface="Times New Roman"/>
                <a:cs typeface="Times New Roman"/>
              </a:rPr>
              <a:t>M. </a:t>
            </a:r>
            <a:r>
              <a:rPr lang="en-US" sz="1800" dirty="0" err="1">
                <a:solidFill>
                  <a:schemeClr val="tx1"/>
                </a:solidFill>
                <a:latin typeface="Times New Roman"/>
                <a:cs typeface="Times New Roman"/>
              </a:rPr>
              <a:t>Hoogendoorn</a:t>
            </a:r>
            <a:r>
              <a:rPr lang="en-US" sz="1800" dirty="0">
                <a:solidFill>
                  <a:schemeClr val="tx1"/>
                </a:solidFill>
                <a:latin typeface="Times New Roman"/>
                <a:cs typeface="Times New Roman"/>
              </a:rPr>
              <a:t>, T. Berger, A. Schulz, T. Stolz and P. </a:t>
            </a:r>
            <a:r>
              <a:rPr lang="en-US" sz="1800" dirty="0" err="1">
                <a:solidFill>
                  <a:schemeClr val="tx1"/>
                </a:solidFill>
                <a:latin typeface="Times New Roman"/>
                <a:cs typeface="Times New Roman"/>
              </a:rPr>
              <a:t>Szolovits</a:t>
            </a:r>
            <a:r>
              <a:rPr lang="en-US" sz="1800" dirty="0">
                <a:solidFill>
                  <a:schemeClr val="tx1"/>
                </a:solidFill>
                <a:latin typeface="Times New Roman"/>
                <a:cs typeface="Times New Roman"/>
              </a:rPr>
              <a:t>, "Predicting Social Anxiety Treatment Outcome Based on Therapeutic Email Conversations," in IEEE Journal of Biomedical and Health Informatics, vol. 21, no. 5, pp. 1449-1459, Sept.(2022)</a:t>
            </a:r>
          </a:p>
          <a:p>
            <a:pPr marL="342900" indent="-342900" algn="just">
              <a:lnSpc>
                <a:spcPct val="90000"/>
              </a:lnSpc>
              <a:buFont typeface="+mj-lt"/>
              <a:buAutoNum type="arabicPeriod" startAt="7"/>
            </a:pPr>
            <a:r>
              <a:rPr lang="en-US" sz="1800" dirty="0" err="1">
                <a:solidFill>
                  <a:schemeClr val="tx1"/>
                </a:solidFill>
                <a:latin typeface="Times New Roman"/>
                <a:cs typeface="Times New Roman"/>
              </a:rPr>
              <a:t>Tholusuri</a:t>
            </a:r>
            <a:r>
              <a:rPr lang="en-US" sz="1800" dirty="0">
                <a:solidFill>
                  <a:schemeClr val="tx1"/>
                </a:solidFill>
                <a:latin typeface="Times New Roman"/>
                <a:cs typeface="Times New Roman"/>
              </a:rPr>
              <a:t>, A., </a:t>
            </a:r>
            <a:r>
              <a:rPr lang="en-US" sz="1800" dirty="0" err="1">
                <a:solidFill>
                  <a:schemeClr val="tx1"/>
                </a:solidFill>
                <a:latin typeface="Times New Roman"/>
                <a:cs typeface="Times New Roman"/>
              </a:rPr>
              <a:t>Anumala</a:t>
            </a:r>
            <a:r>
              <a:rPr lang="en-US" sz="1800" dirty="0">
                <a:solidFill>
                  <a:schemeClr val="tx1"/>
                </a:solidFill>
                <a:latin typeface="Times New Roman"/>
                <a:cs typeface="Times New Roman"/>
              </a:rPr>
              <a:t>, M., </a:t>
            </a:r>
            <a:r>
              <a:rPr lang="en-US" sz="1800" dirty="0" err="1">
                <a:solidFill>
                  <a:schemeClr val="tx1"/>
                </a:solidFill>
                <a:latin typeface="Times New Roman"/>
                <a:cs typeface="Times New Roman"/>
              </a:rPr>
              <a:t>Malapolu</a:t>
            </a:r>
            <a:r>
              <a:rPr lang="en-US" sz="1800" dirty="0">
                <a:solidFill>
                  <a:schemeClr val="tx1"/>
                </a:solidFill>
                <a:latin typeface="Times New Roman"/>
                <a:cs typeface="Times New Roman"/>
              </a:rPr>
              <a:t>, B. and Lakshmi, G.J., 2019. Sentiment Analysis using LSTM, International Journal of Engineering and Advanced Technology, 8(6S3), pp. 1338 1340.(IJEAT)</a:t>
            </a:r>
          </a:p>
          <a:p>
            <a:pPr marL="342900" indent="-342900" algn="just">
              <a:lnSpc>
                <a:spcPct val="90000"/>
              </a:lnSpc>
              <a:buFont typeface="+mj-lt"/>
              <a:buAutoNum type="arabicPeriod" startAt="7"/>
            </a:pPr>
            <a:r>
              <a:rPr lang="en-US" sz="1800" dirty="0">
                <a:solidFill>
                  <a:schemeClr val="tx1"/>
                </a:solidFill>
                <a:latin typeface="Times New Roman"/>
                <a:cs typeface="Times New Roman"/>
              </a:rPr>
              <a:t>Su, M., Wu, C., Huang, K and Hong, Q., 2018. LSTM-based Text Emotion Recognition using Semantic and Emotional Word Vectors, First Asian Conference on Affective Computing and Intelligence Interaction,2020(ACII Asia).</a:t>
            </a:r>
          </a:p>
          <a:p>
            <a:pPr marL="342900" indent="-342900" algn="just">
              <a:lnSpc>
                <a:spcPct val="90000"/>
              </a:lnSpc>
              <a:buFont typeface="+mj-lt"/>
              <a:buAutoNum type="arabicPeriod" startAt="7"/>
            </a:pPr>
            <a:r>
              <a:rPr lang="en-US" sz="1800" dirty="0" err="1">
                <a:solidFill>
                  <a:schemeClr val="tx1"/>
                </a:solidFill>
                <a:latin typeface="Times New Roman"/>
                <a:cs typeface="Times New Roman"/>
              </a:rPr>
              <a:t>Mikolov</a:t>
            </a:r>
            <a:r>
              <a:rPr lang="en-US" sz="1800" dirty="0">
                <a:solidFill>
                  <a:schemeClr val="tx1"/>
                </a:solidFill>
                <a:latin typeface="Times New Roman"/>
                <a:cs typeface="Times New Roman"/>
              </a:rPr>
              <a:t>, T., Chen, K., Corrado, G. and Dean, J., 2013. Efficient Estimation of Word Representations in Vector Space, ArXiv,2020 (IEEE).</a:t>
            </a:r>
          </a:p>
          <a:p>
            <a:pPr marL="342900" indent="-342900" algn="just">
              <a:lnSpc>
                <a:spcPct val="90000"/>
              </a:lnSpc>
              <a:buFont typeface="+mj-lt"/>
              <a:buAutoNum type="arabicPeriod" startAt="7"/>
            </a:pPr>
            <a:r>
              <a:rPr lang="en-US" sz="1800" dirty="0">
                <a:solidFill>
                  <a:schemeClr val="tx1"/>
                </a:solidFill>
                <a:latin typeface="Times New Roman"/>
                <a:cs typeface="Times New Roman"/>
              </a:rPr>
              <a:t>K. M. Hasib et al., "MCNN-LSTM: Combining CNN and LSTM to Classify Multi-Class Text in Imbalanced News Data," in IEEE Access, vol. 11, pp. 93048-93063, 2023, </a:t>
            </a:r>
            <a:r>
              <a:rPr lang="en-US" sz="1800" dirty="0" err="1">
                <a:solidFill>
                  <a:schemeClr val="tx1"/>
                </a:solidFill>
                <a:latin typeface="Times New Roman"/>
                <a:cs typeface="Times New Roman"/>
              </a:rPr>
              <a:t>doi</a:t>
            </a:r>
            <a:r>
              <a:rPr lang="en-US" sz="1800" dirty="0">
                <a:solidFill>
                  <a:schemeClr val="tx1"/>
                </a:solidFill>
                <a:latin typeface="Times New Roman"/>
                <a:cs typeface="Times New Roman"/>
              </a:rPr>
              <a:t>: 10.1109/ACCESS.2023.3309697. (IEEE).</a:t>
            </a:r>
          </a:p>
          <a:p>
            <a:pPr marL="342900" indent="-342900" algn="just">
              <a:lnSpc>
                <a:spcPct val="90000"/>
              </a:lnSpc>
              <a:buFont typeface="+mj-lt"/>
              <a:buAutoNum type="arabicPeriod" startAt="7"/>
            </a:pPr>
            <a:r>
              <a:rPr lang="en-US" sz="1800" dirty="0">
                <a:solidFill>
                  <a:schemeClr val="tx1"/>
                </a:solidFill>
                <a:latin typeface="Times New Roman"/>
                <a:cs typeface="Times New Roman"/>
              </a:rPr>
              <a:t>B. C. </a:t>
            </a:r>
            <a:r>
              <a:rPr lang="en-US" sz="1800" dirty="0" err="1">
                <a:solidFill>
                  <a:schemeClr val="tx1"/>
                </a:solidFill>
                <a:latin typeface="Times New Roman"/>
                <a:cs typeface="Times New Roman"/>
              </a:rPr>
              <a:t>Loftness</a:t>
            </a:r>
            <a:r>
              <a:rPr lang="en-US" sz="1800" dirty="0">
                <a:solidFill>
                  <a:schemeClr val="tx1"/>
                </a:solidFill>
                <a:latin typeface="Times New Roman"/>
                <a:cs typeface="Times New Roman"/>
              </a:rPr>
              <a:t> et al., "Toward Digital Phenotypes of Early Childhood Mental Health via Unsupervised and Supervised Machine Learning," 2023 45th Annual International Conference of the IEEE Engineering in Medicine &amp; Biology Society (EMBC), Sydney, Australia, 2023, pp. 1-4. </a:t>
            </a:r>
          </a:p>
          <a:p>
            <a:pPr algn="just">
              <a:lnSpc>
                <a:spcPct val="90000"/>
              </a:lnSpc>
            </a:pPr>
            <a:endParaRPr lang="en-US" sz="1800" dirty="0">
              <a:solidFill>
                <a:schemeClr val="tx1"/>
              </a:solidFill>
              <a:latin typeface="Times New Roman"/>
              <a:cs typeface="Times New Roman"/>
            </a:endParaRPr>
          </a:p>
        </p:txBody>
      </p:sp>
      <p:pic>
        <p:nvPicPr>
          <p:cNvPr id="6" name="Picture 5" descr="Free stock photo of healthy mind, mental health, mental wellness">
            <a:extLst>
              <a:ext uri="{FF2B5EF4-FFF2-40B4-BE49-F238E27FC236}">
                <a16:creationId xmlns:a16="http://schemas.microsoft.com/office/drawing/2014/main" id="{EE785818-02B8-3E8C-5CE8-8228C4E914F0}"/>
              </a:ext>
            </a:extLst>
          </p:cNvPr>
          <p:cNvPicPr>
            <a:picLocks noChangeAspect="1"/>
          </p:cNvPicPr>
          <p:nvPr/>
        </p:nvPicPr>
        <p:blipFill rotWithShape="1">
          <a:blip r:embed="rId2"/>
          <a:srcRect l="32779" r="-1" b="9090"/>
          <a:stretch/>
        </p:blipFill>
        <p:spPr>
          <a:xfrm>
            <a:off x="8178068" y="93510"/>
            <a:ext cx="3934462" cy="1170212"/>
          </a:xfrm>
          <a:prstGeom prst="rect">
            <a:avLst/>
          </a:prstGeom>
        </p:spPr>
      </p:pic>
      <p:sp>
        <p:nvSpPr>
          <p:cNvPr id="5" name="Slide Number Placeholder 4">
            <a:extLst>
              <a:ext uri="{FF2B5EF4-FFF2-40B4-BE49-F238E27FC236}">
                <a16:creationId xmlns:a16="http://schemas.microsoft.com/office/drawing/2014/main" id="{E7110517-BFDD-34B3-0702-6108C732D56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000">
                <a:solidFill>
                  <a:schemeClr val="tx1">
                    <a:tint val="75000"/>
                  </a:schemeClr>
                </a:solidFill>
              </a:rPr>
              <a:pPr>
                <a:spcAft>
                  <a:spcPts val="600"/>
                </a:spcAft>
                <a:defRPr/>
              </a:pPr>
              <a:t>33</a:t>
            </a:fld>
            <a:endParaRPr lang="en-US" sz="1000">
              <a:solidFill>
                <a:schemeClr val="tx1">
                  <a:tint val="75000"/>
                </a:schemeClr>
              </a:solidFill>
            </a:endParaRPr>
          </a:p>
        </p:txBody>
      </p:sp>
    </p:spTree>
    <p:extLst>
      <p:ext uri="{BB962C8B-B14F-4D97-AF65-F5344CB8AC3E}">
        <p14:creationId xmlns:p14="http://schemas.microsoft.com/office/powerpoint/2010/main" val="12103274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850744-5ED6-2170-45C9-EBA8B8E153AF}"/>
            </a:ext>
          </a:extLst>
        </p:cNvPr>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6F45B74-4CC6-7C68-9791-B0734590B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E6A12737-0AA3-2224-DD04-3749A0E08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262666A-4876-4903-8EE8-DC98EFBDA672}"/>
              </a:ext>
            </a:extLst>
          </p:cNvPr>
          <p:cNvSpPr>
            <a:spLocks noGrp="1"/>
          </p:cNvSpPr>
          <p:nvPr>
            <p:ph type="title"/>
          </p:nvPr>
        </p:nvSpPr>
        <p:spPr>
          <a:xfrm>
            <a:off x="1137034" y="94735"/>
            <a:ext cx="4784796" cy="1330840"/>
          </a:xfrm>
        </p:spPr>
        <p:txBody>
          <a:bodyPr vert="horz" lIns="91440" tIns="45720" rIns="91440" bIns="45720" rtlCol="0" anchor="ctr">
            <a:normAutofit/>
          </a:bodyPr>
          <a:lstStyle/>
          <a:p>
            <a:r>
              <a:rPr lang="en-US" sz="4000" dirty="0">
                <a:latin typeface="Times New Roman"/>
                <a:ea typeface="+mj-lt"/>
                <a:cs typeface="+mj-lt"/>
              </a:rPr>
              <a:t>References</a:t>
            </a:r>
            <a:endParaRPr lang="en-US" sz="4000">
              <a:latin typeface="Times New Roman"/>
              <a:cs typeface="Times New Roman"/>
            </a:endParaRPr>
          </a:p>
        </p:txBody>
      </p:sp>
      <p:sp>
        <p:nvSpPr>
          <p:cNvPr id="3" name="Text Placeholder 2">
            <a:extLst>
              <a:ext uri="{FF2B5EF4-FFF2-40B4-BE49-F238E27FC236}">
                <a16:creationId xmlns:a16="http://schemas.microsoft.com/office/drawing/2014/main" id="{3BC08E8C-7C56-1DCF-6EAA-0EF8109A8975}"/>
              </a:ext>
            </a:extLst>
          </p:cNvPr>
          <p:cNvSpPr>
            <a:spLocks noGrp="1"/>
          </p:cNvSpPr>
          <p:nvPr>
            <p:ph type="body" idx="1"/>
          </p:nvPr>
        </p:nvSpPr>
        <p:spPr>
          <a:xfrm>
            <a:off x="493160" y="1263722"/>
            <a:ext cx="10817503" cy="5092628"/>
          </a:xfrm>
        </p:spPr>
        <p:txBody>
          <a:bodyPr vert="horz" lIns="91440" tIns="45720" rIns="91440" bIns="45720" rtlCol="0" anchor="t">
            <a:normAutofit/>
          </a:bodyPr>
          <a:lstStyle/>
          <a:p>
            <a:pPr marL="342900" indent="-342900" algn="just">
              <a:lnSpc>
                <a:spcPct val="90000"/>
              </a:lnSpc>
              <a:buFont typeface="+mj-lt"/>
              <a:buAutoNum type="arabicPeriod" startAt="14"/>
            </a:pPr>
            <a:r>
              <a:rPr lang="en-US" sz="1800" dirty="0" err="1">
                <a:solidFill>
                  <a:schemeClr val="tx1"/>
                </a:solidFill>
                <a:latin typeface="Times New Roman"/>
                <a:cs typeface="Times New Roman"/>
              </a:rPr>
              <a:t>Bigi</a:t>
            </a:r>
            <a:r>
              <a:rPr lang="en-US" sz="1800" dirty="0">
                <a:solidFill>
                  <a:schemeClr val="tx1"/>
                </a:solidFill>
                <a:latin typeface="Times New Roman"/>
                <a:cs typeface="Times New Roman"/>
              </a:rPr>
              <a:t>, B., 2014. A multilingual text normalization approach. Human Language and Technology Challenges for Computer Science and Linguistics, vol. LNAI-8387, pp. 515-526(IEEE) -2020.</a:t>
            </a:r>
          </a:p>
          <a:p>
            <a:pPr marL="342900" indent="-342900" algn="just">
              <a:lnSpc>
                <a:spcPct val="90000"/>
              </a:lnSpc>
              <a:buFont typeface="+mj-lt"/>
              <a:buAutoNum type="arabicPeriod" startAt="14"/>
            </a:pPr>
            <a:r>
              <a:rPr lang="en-US" sz="1800" dirty="0">
                <a:solidFill>
                  <a:schemeClr val="tx1"/>
                </a:solidFill>
                <a:latin typeface="Times New Roman"/>
                <a:cs typeface="Times New Roman"/>
              </a:rPr>
              <a:t>H. K. </a:t>
            </a:r>
            <a:r>
              <a:rPr lang="en-US" sz="1800" dirty="0" err="1">
                <a:solidFill>
                  <a:schemeClr val="tx1"/>
                </a:solidFill>
                <a:latin typeface="Times New Roman"/>
                <a:cs typeface="Times New Roman"/>
              </a:rPr>
              <a:t>Marrapu</a:t>
            </a:r>
            <a:r>
              <a:rPr lang="en-US" sz="1800" dirty="0">
                <a:solidFill>
                  <a:schemeClr val="tx1"/>
                </a:solidFill>
                <a:latin typeface="Times New Roman"/>
                <a:cs typeface="Times New Roman"/>
              </a:rPr>
              <a:t>, B. </a:t>
            </a:r>
            <a:r>
              <a:rPr lang="en-US" sz="1800" dirty="0" err="1">
                <a:solidFill>
                  <a:schemeClr val="tx1"/>
                </a:solidFill>
                <a:latin typeface="Times New Roman"/>
                <a:cs typeface="Times New Roman"/>
              </a:rPr>
              <a:t>Maram</a:t>
            </a:r>
            <a:r>
              <a:rPr lang="en-US" sz="1800" dirty="0">
                <a:solidFill>
                  <a:schemeClr val="tx1"/>
                </a:solidFill>
                <a:latin typeface="Times New Roman"/>
                <a:cs typeface="Times New Roman"/>
              </a:rPr>
              <a:t> and P. Reddi, "New Analytic Framework of Public Mental Health Prediction Using Data Science," 2022 International Conference on Smart Technologies and Systems for Next Generation Computing (ICSTSN), Villupuram, India, 2022, pp. 1-6, (IJEAT).</a:t>
            </a:r>
          </a:p>
          <a:p>
            <a:pPr marL="342900" indent="-342900" algn="just">
              <a:lnSpc>
                <a:spcPct val="90000"/>
              </a:lnSpc>
              <a:buFont typeface="+mj-lt"/>
              <a:buAutoNum type="arabicPeriod" startAt="14"/>
            </a:pPr>
            <a:r>
              <a:rPr lang="en-US" sz="1800" dirty="0">
                <a:solidFill>
                  <a:schemeClr val="tx1"/>
                </a:solidFill>
                <a:latin typeface="Times New Roman"/>
                <a:cs typeface="Times New Roman"/>
              </a:rPr>
              <a:t>Neha S, Shekar P H C., Kumar K S., and Vg A, ―Emotion recognition and depression detection using deep learning,‖ pp. 3031–3036, 2020. (Springer)</a:t>
            </a:r>
          </a:p>
          <a:p>
            <a:pPr marL="342900" indent="-342900" algn="just">
              <a:lnSpc>
                <a:spcPct val="90000"/>
              </a:lnSpc>
              <a:buFont typeface="+mj-lt"/>
              <a:buAutoNum type="arabicPeriod" startAt="14"/>
            </a:pPr>
            <a:r>
              <a:rPr lang="en-US" sz="1800" dirty="0">
                <a:solidFill>
                  <a:schemeClr val="tx1"/>
                </a:solidFill>
                <a:latin typeface="Times New Roman"/>
                <a:cs typeface="Times New Roman"/>
              </a:rPr>
              <a:t>Calvo, R. A., Milne, D. N., Hussain, M. S., &amp; Christensen, H. (2017). Natural language processing in mental health applications using non-clinical texts. Natural Language Engineering, 23(5), 649–685.(IEEE)</a:t>
            </a:r>
          </a:p>
          <a:p>
            <a:pPr marL="342900" indent="-342900" algn="just">
              <a:lnSpc>
                <a:spcPct val="90000"/>
              </a:lnSpc>
              <a:buFont typeface="+mj-lt"/>
              <a:buAutoNum type="arabicPeriod" startAt="14"/>
            </a:pPr>
            <a:r>
              <a:rPr lang="en-US" sz="1800" dirty="0">
                <a:solidFill>
                  <a:schemeClr val="tx1"/>
                </a:solidFill>
                <a:latin typeface="Times New Roman"/>
                <a:cs typeface="Times New Roman"/>
              </a:rPr>
              <a:t>Abha Tewari, Amit </a:t>
            </a:r>
            <a:r>
              <a:rPr lang="en-US" sz="1800" dirty="0" err="1">
                <a:solidFill>
                  <a:schemeClr val="tx1"/>
                </a:solidFill>
                <a:latin typeface="Times New Roman"/>
                <a:cs typeface="Times New Roman"/>
              </a:rPr>
              <a:t>Chhabria</a:t>
            </a:r>
            <a:r>
              <a:rPr lang="en-US" sz="1800" dirty="0">
                <a:solidFill>
                  <a:schemeClr val="tx1"/>
                </a:solidFill>
                <a:latin typeface="Times New Roman"/>
                <a:cs typeface="Times New Roman"/>
              </a:rPr>
              <a:t>, Ajay Singh Khalsa, </a:t>
            </a:r>
            <a:r>
              <a:rPr lang="en-US" sz="1800" dirty="0" err="1">
                <a:solidFill>
                  <a:schemeClr val="tx1"/>
                </a:solidFill>
                <a:latin typeface="Times New Roman"/>
                <a:cs typeface="Times New Roman"/>
              </a:rPr>
              <a:t>Sanket</a:t>
            </a:r>
            <a:r>
              <a:rPr lang="en-US" sz="1800" dirty="0">
                <a:solidFill>
                  <a:schemeClr val="tx1"/>
                </a:solidFill>
                <a:latin typeface="Times New Roman"/>
                <a:cs typeface="Times New Roman"/>
              </a:rPr>
              <a:t> Chaudhary, Harshita </a:t>
            </a:r>
            <a:r>
              <a:rPr lang="en-US" sz="1800" dirty="0" err="1">
                <a:solidFill>
                  <a:schemeClr val="tx1"/>
                </a:solidFill>
                <a:latin typeface="Times New Roman"/>
                <a:cs typeface="Times New Roman"/>
              </a:rPr>
              <a:t>Kanal</a:t>
            </a:r>
            <a:r>
              <a:rPr lang="en-US" sz="1800" dirty="0">
                <a:solidFill>
                  <a:schemeClr val="tx1"/>
                </a:solidFill>
                <a:latin typeface="Times New Roman"/>
                <a:cs typeface="Times New Roman"/>
              </a:rPr>
              <a:t>, ‘A Survey of Mental Health Chatbots using NLP,2021. (IEEE) </a:t>
            </a:r>
          </a:p>
          <a:p>
            <a:pPr marL="342900" indent="-342900" algn="just">
              <a:lnSpc>
                <a:spcPct val="90000"/>
              </a:lnSpc>
              <a:buFont typeface="+mj-lt"/>
              <a:buAutoNum type="arabicPeriod" startAt="14"/>
            </a:pPr>
            <a:r>
              <a:rPr lang="en-US" sz="1800" dirty="0">
                <a:solidFill>
                  <a:schemeClr val="tx1"/>
                </a:solidFill>
                <a:latin typeface="Times New Roman"/>
                <a:cs typeface="Times New Roman"/>
              </a:rPr>
              <a:t>Tanya Nijhawan, Girija </a:t>
            </a:r>
            <a:r>
              <a:rPr lang="en-US" sz="1800" dirty="0" err="1">
                <a:solidFill>
                  <a:schemeClr val="tx1"/>
                </a:solidFill>
                <a:latin typeface="Times New Roman"/>
                <a:cs typeface="Times New Roman"/>
              </a:rPr>
              <a:t>Attigeri</a:t>
            </a:r>
            <a:r>
              <a:rPr lang="en-US" sz="1800" dirty="0">
                <a:solidFill>
                  <a:schemeClr val="tx1"/>
                </a:solidFill>
                <a:latin typeface="Times New Roman"/>
                <a:cs typeface="Times New Roman"/>
              </a:rPr>
              <a:t> &amp; T. </a:t>
            </a:r>
            <a:r>
              <a:rPr lang="en-US" sz="1800" dirty="0" err="1">
                <a:solidFill>
                  <a:schemeClr val="tx1"/>
                </a:solidFill>
                <a:latin typeface="Times New Roman"/>
                <a:cs typeface="Times New Roman"/>
              </a:rPr>
              <a:t>Ananthakrishna</a:t>
            </a:r>
            <a:r>
              <a:rPr lang="en-US" sz="1800" dirty="0">
                <a:solidFill>
                  <a:schemeClr val="tx1"/>
                </a:solidFill>
                <a:latin typeface="Times New Roman"/>
                <a:cs typeface="Times New Roman"/>
              </a:rPr>
              <a:t>, Stress detection using natural language processing and machine learning over social interactions, 2022.(IEEE)</a:t>
            </a:r>
          </a:p>
          <a:p>
            <a:pPr marL="342900" indent="-342900" algn="just">
              <a:lnSpc>
                <a:spcPct val="90000"/>
              </a:lnSpc>
              <a:buFont typeface="+mj-lt"/>
              <a:buAutoNum type="arabicPeriod" startAt="14"/>
            </a:pPr>
            <a:r>
              <a:rPr lang="en-US" sz="1800" dirty="0">
                <a:solidFill>
                  <a:schemeClr val="tx1"/>
                </a:solidFill>
                <a:latin typeface="Times New Roman"/>
                <a:cs typeface="Times New Roman"/>
              </a:rPr>
              <a:t>Young, T., Hazarika, D., </a:t>
            </a:r>
            <a:r>
              <a:rPr lang="en-US" sz="1800" dirty="0" err="1">
                <a:solidFill>
                  <a:schemeClr val="tx1"/>
                </a:solidFill>
                <a:latin typeface="Times New Roman"/>
                <a:cs typeface="Times New Roman"/>
              </a:rPr>
              <a:t>Poria</a:t>
            </a:r>
            <a:r>
              <a:rPr lang="en-US" sz="1800" dirty="0">
                <a:solidFill>
                  <a:schemeClr val="tx1"/>
                </a:solidFill>
                <a:latin typeface="Times New Roman"/>
                <a:cs typeface="Times New Roman"/>
              </a:rPr>
              <a:t>, S. and Cambria, E., 2018. Recent Trends in Deep Learning Based Natural Language Processing, </a:t>
            </a:r>
            <a:r>
              <a:rPr lang="en-US" sz="1800" dirty="0" err="1">
                <a:solidFill>
                  <a:schemeClr val="tx1"/>
                </a:solidFill>
                <a:latin typeface="Times New Roman"/>
                <a:cs typeface="Times New Roman"/>
              </a:rPr>
              <a:t>ArXiv</a:t>
            </a:r>
            <a:r>
              <a:rPr lang="en-US" sz="1800" dirty="0">
                <a:solidFill>
                  <a:schemeClr val="tx1"/>
                </a:solidFill>
                <a:latin typeface="Times New Roman"/>
                <a:cs typeface="Times New Roman"/>
              </a:rPr>
              <a:t>, 2020.</a:t>
            </a:r>
          </a:p>
          <a:p>
            <a:pPr marL="342900" indent="-342900" algn="just">
              <a:lnSpc>
                <a:spcPct val="90000"/>
              </a:lnSpc>
              <a:buFont typeface="+mj-lt"/>
              <a:buAutoNum type="arabicPeriod" startAt="14"/>
            </a:pPr>
            <a:r>
              <a:rPr lang="fi-FI" sz="1800" dirty="0">
                <a:solidFill>
                  <a:schemeClr val="tx1"/>
                </a:solidFill>
                <a:latin typeface="Times New Roman"/>
                <a:cs typeface="Times New Roman"/>
              </a:rPr>
              <a:t>Dataset https://counselchat.com/</a:t>
            </a:r>
            <a:endParaRPr lang="en-US" sz="1800" dirty="0">
              <a:solidFill>
                <a:schemeClr val="tx1"/>
              </a:solidFill>
              <a:latin typeface="Times New Roman"/>
              <a:cs typeface="Times New Roman"/>
            </a:endParaRPr>
          </a:p>
          <a:p>
            <a:pPr marL="342900" indent="-342900" algn="just">
              <a:lnSpc>
                <a:spcPct val="90000"/>
              </a:lnSpc>
              <a:buFont typeface="+mj-lt"/>
              <a:buAutoNum type="arabicPeriod" startAt="14"/>
            </a:pPr>
            <a:endParaRPr lang="en-US" sz="1800" dirty="0">
              <a:solidFill>
                <a:schemeClr val="tx1"/>
              </a:solidFill>
              <a:latin typeface="Times New Roman"/>
              <a:cs typeface="Times New Roman"/>
            </a:endParaRPr>
          </a:p>
        </p:txBody>
      </p:sp>
      <p:pic>
        <p:nvPicPr>
          <p:cNvPr id="6" name="Picture 5" descr="Free stock photo of healthy mind, mental health, mental wellness">
            <a:extLst>
              <a:ext uri="{FF2B5EF4-FFF2-40B4-BE49-F238E27FC236}">
                <a16:creationId xmlns:a16="http://schemas.microsoft.com/office/drawing/2014/main" id="{EE785818-02B8-3E8C-5CE8-8228C4E914F0}"/>
              </a:ext>
            </a:extLst>
          </p:cNvPr>
          <p:cNvPicPr>
            <a:picLocks noChangeAspect="1"/>
          </p:cNvPicPr>
          <p:nvPr/>
        </p:nvPicPr>
        <p:blipFill rotWithShape="1">
          <a:blip r:embed="rId3"/>
          <a:srcRect l="32779" r="-1" b="9090"/>
          <a:stretch/>
        </p:blipFill>
        <p:spPr>
          <a:xfrm>
            <a:off x="8178068" y="93510"/>
            <a:ext cx="3934462" cy="1170212"/>
          </a:xfrm>
          <a:prstGeom prst="rect">
            <a:avLst/>
          </a:prstGeom>
        </p:spPr>
      </p:pic>
      <p:sp>
        <p:nvSpPr>
          <p:cNvPr id="5" name="Slide Number Placeholder 4">
            <a:extLst>
              <a:ext uri="{FF2B5EF4-FFF2-40B4-BE49-F238E27FC236}">
                <a16:creationId xmlns:a16="http://schemas.microsoft.com/office/drawing/2014/main" id="{E7110517-BFDD-34B3-0702-6108C732D56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000">
                <a:solidFill>
                  <a:schemeClr val="tx1">
                    <a:tint val="75000"/>
                  </a:schemeClr>
                </a:solidFill>
              </a:rPr>
              <a:pPr>
                <a:spcAft>
                  <a:spcPts val="600"/>
                </a:spcAft>
                <a:defRPr/>
              </a:pPr>
              <a:t>34</a:t>
            </a:fld>
            <a:endParaRPr lang="en-US" sz="1000">
              <a:solidFill>
                <a:schemeClr val="tx1">
                  <a:tint val="75000"/>
                </a:schemeClr>
              </a:solidFill>
            </a:endParaRPr>
          </a:p>
        </p:txBody>
      </p:sp>
    </p:spTree>
    <p:extLst>
      <p:ext uri="{BB962C8B-B14F-4D97-AF65-F5344CB8AC3E}">
        <p14:creationId xmlns:p14="http://schemas.microsoft.com/office/powerpoint/2010/main" val="23921855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773408" y="992094"/>
            <a:ext cx="3616913" cy="2727151"/>
          </a:xfrm>
        </p:spPr>
        <p:txBody>
          <a:bodyPr>
            <a:normAutofit/>
          </a:bodyPr>
          <a:lstStyle/>
          <a:p>
            <a:r>
              <a:rPr lang="en-US" sz="5400" dirty="0"/>
              <a:t>Thank you</a:t>
            </a:r>
          </a:p>
        </p:txBody>
      </p:sp>
      <p:pic>
        <p:nvPicPr>
          <p:cNvPr id="4" name="Picture 3" descr="Royalty Free Healing Stock Photos | rawpixel">
            <a:extLst>
              <a:ext uri="{FF2B5EF4-FFF2-40B4-BE49-F238E27FC236}">
                <a16:creationId xmlns:a16="http://schemas.microsoft.com/office/drawing/2014/main" id="{B49B8C72-CEBF-274C-B706-FDF39DBE0DC7}"/>
              </a:ext>
            </a:extLst>
          </p:cNvPr>
          <p:cNvPicPr>
            <a:picLocks noChangeAspect="1"/>
          </p:cNvPicPr>
          <p:nvPr/>
        </p:nvPicPr>
        <p:blipFill>
          <a:blip r:embed="rId2"/>
          <a:stretch>
            <a:fillRect/>
          </a:stretch>
        </p:blipFill>
        <p:spPr>
          <a:xfrm>
            <a:off x="5914801" y="578738"/>
            <a:ext cx="5670549" cy="5670549"/>
          </a:xfrm>
          <a:prstGeom prst="rect">
            <a:avLst/>
          </a:prstGeom>
        </p:spPr>
      </p:pic>
    </p:spTree>
    <p:extLst>
      <p:ext uri="{BB962C8B-B14F-4D97-AF65-F5344CB8AC3E}">
        <p14:creationId xmlns:p14="http://schemas.microsoft.com/office/powerpoint/2010/main" val="926184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023DA9F6-6A8B-1475-423A-7A75CFFA5B39}"/>
              </a:ext>
            </a:extLst>
          </p:cNvPr>
          <p:cNvSpPr>
            <a:spLocks noGrp="1"/>
          </p:cNvSpPr>
          <p:nvPr>
            <p:ph type="title"/>
          </p:nvPr>
        </p:nvSpPr>
        <p:spPr>
          <a:xfrm>
            <a:off x="838200" y="365125"/>
            <a:ext cx="5387502" cy="1325563"/>
          </a:xfrm>
        </p:spPr>
        <p:txBody>
          <a:bodyPr vert="horz" lIns="91440" tIns="45720" rIns="91440" bIns="45720" rtlCol="0" anchor="ctr">
            <a:normAutofit/>
          </a:bodyPr>
          <a:lstStyle/>
          <a:p>
            <a:r>
              <a:rPr lang="en-US" sz="4400" dirty="0">
                <a:latin typeface="Times New Roman"/>
                <a:cs typeface="Times New Roman"/>
              </a:rPr>
              <a:t>Problem Statement</a:t>
            </a:r>
          </a:p>
        </p:txBody>
      </p:sp>
      <p:sp>
        <p:nvSpPr>
          <p:cNvPr id="3" name="Text Placeholder 2">
            <a:extLst>
              <a:ext uri="{FF2B5EF4-FFF2-40B4-BE49-F238E27FC236}">
                <a16:creationId xmlns:a16="http://schemas.microsoft.com/office/drawing/2014/main" id="{D9D259AC-0499-8DCA-6DD0-02AE8B97C056}"/>
              </a:ext>
            </a:extLst>
          </p:cNvPr>
          <p:cNvSpPr>
            <a:spLocks noGrp="1"/>
          </p:cNvSpPr>
          <p:nvPr>
            <p:ph type="body" idx="1"/>
          </p:nvPr>
        </p:nvSpPr>
        <p:spPr>
          <a:xfrm>
            <a:off x="838200" y="1825625"/>
            <a:ext cx="5603745" cy="4649959"/>
          </a:xfrm>
        </p:spPr>
        <p:txBody>
          <a:bodyPr vert="horz" lIns="91440" tIns="45720" rIns="91440" bIns="45720" rtlCol="0" anchor="t">
            <a:noAutofit/>
          </a:bodyPr>
          <a:lstStyle/>
          <a:p>
            <a:pPr indent="-228600" algn="just">
              <a:lnSpc>
                <a:spcPct val="90000"/>
              </a:lnSpc>
              <a:buFont typeface="Arial" panose="020B0604020202020204" pitchFamily="34" charset="0"/>
              <a:buChar char="•"/>
            </a:pPr>
            <a:r>
              <a:rPr lang="en-US" sz="2000" dirty="0">
                <a:solidFill>
                  <a:schemeClr val="tx1"/>
                </a:solidFill>
                <a:latin typeface="Times New Roman"/>
                <a:cs typeface="Times New Roman"/>
              </a:rPr>
              <a:t>Sentiment analysis algorithms and conversational agents are being leveraged to create a supportive platform that encourages individuals to share their emotional concerns. The project is developed an Ai based system that could classify the emotion of humans into various mental health disorders.</a:t>
            </a:r>
          </a:p>
          <a:p>
            <a:pPr indent="-228600" algn="just">
              <a:lnSpc>
                <a:spcPct val="90000"/>
              </a:lnSpc>
              <a:buFont typeface="Arial" panose="020B0604020202020204" pitchFamily="34" charset="0"/>
              <a:buChar char="•"/>
            </a:pPr>
            <a:r>
              <a:rPr lang="en-US" sz="2000" dirty="0">
                <a:solidFill>
                  <a:schemeClr val="tx1"/>
                </a:solidFill>
                <a:latin typeface="Times New Roman"/>
                <a:cs typeface="Times New Roman"/>
              </a:rPr>
              <a:t>The goal is to integrate cutting-edge technology with mental health care to promote early intervention and improve mental health outcomes for individuals worldwide.</a:t>
            </a:r>
          </a:p>
          <a:p>
            <a:pPr indent="-228600" algn="just">
              <a:lnSpc>
                <a:spcPct val="90000"/>
              </a:lnSpc>
              <a:buFont typeface="Arial" panose="020B0604020202020204" pitchFamily="34" charset="0"/>
              <a:buChar char="•"/>
            </a:pPr>
            <a:endParaRPr lang="en-US" sz="2000" dirty="0">
              <a:solidFill>
                <a:schemeClr val="tx1"/>
              </a:solidFill>
              <a:latin typeface="Times New Roman"/>
              <a:cs typeface="Times New Roman"/>
            </a:endParaRPr>
          </a:p>
        </p:txBody>
      </p:sp>
      <p:pic>
        <p:nvPicPr>
          <p:cNvPr id="12" name="Picture 11" descr="Free vector graphic: Mental, Health, Mental Health - Free Image on ...">
            <a:extLst>
              <a:ext uri="{FF2B5EF4-FFF2-40B4-BE49-F238E27FC236}">
                <a16:creationId xmlns:a16="http://schemas.microsoft.com/office/drawing/2014/main" id="{6FEC6730-1389-0E0D-7944-53FA25FFE371}"/>
              </a:ext>
            </a:extLst>
          </p:cNvPr>
          <p:cNvPicPr>
            <a:picLocks noChangeAspect="1"/>
          </p:cNvPicPr>
          <p:nvPr/>
        </p:nvPicPr>
        <p:blipFill rotWithShape="1">
          <a:blip r:embed="rId2"/>
          <a:srcRect l="13147" r="23260"/>
          <a:stretch/>
        </p:blipFill>
        <p:spPr>
          <a:xfrm>
            <a:off x="6621294"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26"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8"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6A92A245-007F-472A-3074-50459227019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a:solidFill>
                  <a:srgbClr val="FFFFFF"/>
                </a:solidFill>
                <a:latin typeface="Calibri" panose="020F0502020204030204"/>
              </a:rPr>
              <a:pPr>
                <a:spcAft>
                  <a:spcPts val="600"/>
                </a:spcAft>
                <a:defRPr/>
              </a:pPr>
              <a:t>4</a:t>
            </a:fld>
            <a:endParaRPr lang="en-US">
              <a:solidFill>
                <a:srgbClr val="FFFFFF"/>
              </a:solidFill>
              <a:latin typeface="Calibri" panose="020F0502020204030204"/>
            </a:endParaRPr>
          </a:p>
        </p:txBody>
      </p:sp>
    </p:spTree>
    <p:extLst>
      <p:ext uri="{BB962C8B-B14F-4D97-AF65-F5344CB8AC3E}">
        <p14:creationId xmlns:p14="http://schemas.microsoft.com/office/powerpoint/2010/main" val="3884710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930A084-E607-3DB8-2579-B0E9C50BBE49}"/>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1B27863-AE88-5D2F-6C14-BCA92D7B6F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28228F44-A404-23E8-91CC-64076CE5A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B1C573B-5543-EE01-D8F5-5C846703C731}"/>
              </a:ext>
            </a:extLst>
          </p:cNvPr>
          <p:cNvSpPr>
            <a:spLocks noGrp="1"/>
          </p:cNvSpPr>
          <p:nvPr>
            <p:ph type="title"/>
          </p:nvPr>
        </p:nvSpPr>
        <p:spPr>
          <a:xfrm>
            <a:off x="350645" y="382695"/>
            <a:ext cx="9392421" cy="1330841"/>
          </a:xfrm>
        </p:spPr>
        <p:txBody>
          <a:bodyPr vert="horz" lIns="91440" tIns="45720" rIns="91440" bIns="45720" rtlCol="0" anchor="ctr">
            <a:normAutofit/>
          </a:bodyPr>
          <a:lstStyle/>
          <a:p>
            <a:r>
              <a:rPr lang="en-US" sz="4400" dirty="0">
                <a:latin typeface="Times New Roman"/>
                <a:ea typeface="+mj-lt"/>
                <a:cs typeface="+mj-lt"/>
              </a:rPr>
              <a:t>Research Objective </a:t>
            </a:r>
            <a:endParaRPr lang="en-US" dirty="0">
              <a:latin typeface="Times New Roman"/>
              <a:cs typeface="Times New Roman"/>
            </a:endParaRPr>
          </a:p>
        </p:txBody>
      </p:sp>
      <p:sp>
        <p:nvSpPr>
          <p:cNvPr id="3" name="Content Placeholder 2">
            <a:extLst>
              <a:ext uri="{FF2B5EF4-FFF2-40B4-BE49-F238E27FC236}">
                <a16:creationId xmlns:a16="http://schemas.microsoft.com/office/drawing/2014/main" id="{5AFAD9FD-4E1C-54BA-73CA-4DB6FAA0B4ED}"/>
              </a:ext>
            </a:extLst>
          </p:cNvPr>
          <p:cNvSpPr>
            <a:spLocks noGrp="1"/>
          </p:cNvSpPr>
          <p:nvPr>
            <p:ph type="body" idx="1"/>
          </p:nvPr>
        </p:nvSpPr>
        <p:spPr>
          <a:xfrm>
            <a:off x="294823" y="1930994"/>
            <a:ext cx="8140650" cy="3971246"/>
          </a:xfrm>
        </p:spPr>
        <p:txBody>
          <a:bodyPr vert="horz" lIns="91440" tIns="45720" rIns="91440" bIns="45720" rtlCol="0" anchor="t">
            <a:noAutofit/>
          </a:bodyPr>
          <a:lstStyle/>
          <a:p>
            <a:pPr marL="342900" indent="-342900" algn="just">
              <a:lnSpc>
                <a:spcPct val="90000"/>
              </a:lnSpc>
              <a:buFont typeface="Arial" panose="020B0604020202020204" pitchFamily="34" charset="0"/>
              <a:buChar char="•"/>
            </a:pPr>
            <a:r>
              <a:rPr lang="en-US" sz="2000" dirty="0">
                <a:solidFill>
                  <a:schemeClr val="tx1"/>
                </a:solidFill>
                <a:latin typeface="Times New Roman"/>
                <a:ea typeface="Calibri"/>
                <a:cs typeface="Times New Roman"/>
              </a:rPr>
              <a:t>To design an AI model by using sequence modeling in NLP to classify user written text into various categories of mental health issues.</a:t>
            </a:r>
          </a:p>
          <a:p>
            <a:pPr marL="342900" indent="-342900" algn="just">
              <a:lnSpc>
                <a:spcPct val="90000"/>
              </a:lnSpc>
              <a:buChar char="•"/>
            </a:pPr>
            <a:r>
              <a:rPr lang="en-US" sz="2000" dirty="0">
                <a:solidFill>
                  <a:schemeClr val="tx1"/>
                </a:solidFill>
                <a:latin typeface="Times New Roman"/>
                <a:ea typeface="Calibri"/>
                <a:cs typeface="Times New Roman"/>
              </a:rPr>
              <a:t>Deploy the development AI model in real time environment.</a:t>
            </a:r>
          </a:p>
          <a:p>
            <a:pPr marL="342900" indent="-342900" algn="just">
              <a:lnSpc>
                <a:spcPct val="90000"/>
              </a:lnSpc>
              <a:buChar char="•"/>
            </a:pPr>
            <a:endParaRPr lang="en-US" sz="2000" dirty="0">
              <a:solidFill>
                <a:schemeClr val="tx1"/>
              </a:solidFill>
              <a:latin typeface="Times New Roman"/>
              <a:ea typeface="Calibri"/>
              <a:cs typeface="Times New Roman"/>
            </a:endParaRPr>
          </a:p>
        </p:txBody>
      </p:sp>
      <p:pic>
        <p:nvPicPr>
          <p:cNvPr id="4" name="Picture 3" descr="Free vector graphic: Mental, Health, Mental Health - Free Image on ...">
            <a:extLst>
              <a:ext uri="{FF2B5EF4-FFF2-40B4-BE49-F238E27FC236}">
                <a16:creationId xmlns:a16="http://schemas.microsoft.com/office/drawing/2014/main" id="{95FE7065-B1B0-E81E-767C-AD5FD1E4700D}"/>
              </a:ext>
            </a:extLst>
          </p:cNvPr>
          <p:cNvPicPr>
            <a:picLocks noChangeAspect="1"/>
          </p:cNvPicPr>
          <p:nvPr/>
        </p:nvPicPr>
        <p:blipFill>
          <a:blip r:embed="rId2"/>
          <a:stretch>
            <a:fillRect/>
          </a:stretch>
        </p:blipFill>
        <p:spPr>
          <a:xfrm>
            <a:off x="8434679" y="1613777"/>
            <a:ext cx="3879453" cy="2492595"/>
          </a:xfrm>
          <a:prstGeom prst="rect">
            <a:avLst/>
          </a:prstGeom>
        </p:spPr>
      </p:pic>
      <p:sp>
        <p:nvSpPr>
          <p:cNvPr id="15" name="Freeform: Shape 14">
            <a:extLst>
              <a:ext uri="{FF2B5EF4-FFF2-40B4-BE49-F238E27FC236}">
                <a16:creationId xmlns:a16="http://schemas.microsoft.com/office/drawing/2014/main" id="{AFFC7025-4326-2DFC-F3D4-5B5152EB1C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FB0C9627-6433-9826-01AA-4AECA76A418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5</a:t>
            </a:fld>
            <a:endParaRPr lang="en-US" sz="1000">
              <a:solidFill>
                <a:schemeClr val="tx1">
                  <a:tint val="75000"/>
                </a:schemeClr>
              </a:solidFill>
            </a:endParaRPr>
          </a:p>
        </p:txBody>
      </p:sp>
    </p:spTree>
    <p:extLst>
      <p:ext uri="{BB962C8B-B14F-4D97-AF65-F5344CB8AC3E}">
        <p14:creationId xmlns:p14="http://schemas.microsoft.com/office/powerpoint/2010/main" val="1210805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4B01D4-3D6C-FC40-44C6-251450B2378E}"/>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607E5FD-F323-8D65-2758-9906A717DD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43E44ADE-C4B4-2276-3051-A683EBF09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D090E6B-2A5E-19D9-503C-8282853B9102}"/>
              </a:ext>
            </a:extLst>
          </p:cNvPr>
          <p:cNvSpPr>
            <a:spLocks noGrp="1"/>
          </p:cNvSpPr>
          <p:nvPr>
            <p:ph type="title"/>
          </p:nvPr>
        </p:nvSpPr>
        <p:spPr>
          <a:xfrm>
            <a:off x="350645" y="382695"/>
            <a:ext cx="9392421" cy="1330841"/>
          </a:xfrm>
        </p:spPr>
        <p:txBody>
          <a:bodyPr vert="horz" lIns="91440" tIns="45720" rIns="91440" bIns="45720" rtlCol="0" anchor="ctr">
            <a:normAutofit/>
          </a:bodyPr>
          <a:lstStyle/>
          <a:p>
            <a:r>
              <a:rPr lang="en-US" sz="4400" dirty="0">
                <a:latin typeface="Times New Roman"/>
                <a:cs typeface="Times New Roman"/>
              </a:rPr>
              <a:t>Proposed System</a:t>
            </a:r>
            <a:endParaRPr lang="en-US" dirty="0"/>
          </a:p>
        </p:txBody>
      </p:sp>
      <p:sp>
        <p:nvSpPr>
          <p:cNvPr id="3" name="Content Placeholder 2">
            <a:extLst>
              <a:ext uri="{FF2B5EF4-FFF2-40B4-BE49-F238E27FC236}">
                <a16:creationId xmlns:a16="http://schemas.microsoft.com/office/drawing/2014/main" id="{8E704B0E-C852-31DB-DB80-F5A33F9AF6DC}"/>
              </a:ext>
            </a:extLst>
          </p:cNvPr>
          <p:cNvSpPr>
            <a:spLocks noGrp="1"/>
          </p:cNvSpPr>
          <p:nvPr>
            <p:ph type="body" idx="1"/>
          </p:nvPr>
        </p:nvSpPr>
        <p:spPr>
          <a:xfrm>
            <a:off x="197270" y="1951227"/>
            <a:ext cx="11576334" cy="4171772"/>
          </a:xfrm>
        </p:spPr>
        <p:txBody>
          <a:bodyPr vert="horz" lIns="91440" tIns="45720" rIns="91440" bIns="45720" rtlCol="0" anchor="t">
            <a:noAutofit/>
          </a:bodyPr>
          <a:lstStyle/>
          <a:p>
            <a:pPr algn="just">
              <a:lnSpc>
                <a:spcPct val="100000"/>
              </a:lnSpc>
              <a:buChar char="•"/>
            </a:pPr>
            <a:r>
              <a:rPr lang="en-US" sz="1800" b="1" dirty="0">
                <a:solidFill>
                  <a:schemeClr val="tx1"/>
                </a:solidFill>
                <a:latin typeface="Times New Roman"/>
                <a:ea typeface="Calibri"/>
                <a:cs typeface="Calibri"/>
              </a:rPr>
              <a:t>Data collection and annotation:</a:t>
            </a:r>
            <a:r>
              <a:rPr lang="en-US" sz="1800" dirty="0">
                <a:solidFill>
                  <a:schemeClr val="tx1"/>
                </a:solidFill>
                <a:latin typeface="Times New Roman"/>
                <a:ea typeface="Calibri"/>
                <a:cs typeface="Calibri"/>
              </a:rPr>
              <a:t> The first step is to collect a large dataset of text data that will be used to train the T5 model. This involves collecting data from a variety of sources, such as social media, online forums, and healthcare records, and annotating it with labels that indicate the presence or absence of each mental health issue. </a:t>
            </a:r>
            <a:endParaRPr lang="en-US" sz="2800" dirty="0">
              <a:solidFill>
                <a:schemeClr val="tx1"/>
              </a:solidFill>
              <a:latin typeface="Times New Roman"/>
              <a:ea typeface="Calibri"/>
              <a:cs typeface="Calibri"/>
            </a:endParaRPr>
          </a:p>
          <a:p>
            <a:pPr algn="just">
              <a:lnSpc>
                <a:spcPct val="100000"/>
              </a:lnSpc>
              <a:buChar char="•"/>
            </a:pPr>
            <a:r>
              <a:rPr lang="en-US" sz="1800" b="1" dirty="0">
                <a:solidFill>
                  <a:schemeClr val="tx1"/>
                </a:solidFill>
                <a:latin typeface="Times New Roman"/>
                <a:ea typeface="+mn-lt"/>
                <a:cs typeface="+mn-lt"/>
              </a:rPr>
              <a:t>Preprocessing: </a:t>
            </a:r>
            <a:r>
              <a:rPr lang="en-US" sz="1800" dirty="0">
                <a:solidFill>
                  <a:schemeClr val="tx1"/>
                </a:solidFill>
                <a:latin typeface="Times New Roman"/>
                <a:ea typeface="+mn-lt"/>
                <a:cs typeface="+mn-lt"/>
              </a:rPr>
              <a:t>The collected text data must be preprocessed to remove noise, standardize language use, and convert it into a format that can be used by the T5 model. This may involve techniques such as tokenization, stemming, and lemmatization. </a:t>
            </a:r>
            <a:endParaRPr lang="en-US" dirty="0">
              <a:solidFill>
                <a:schemeClr val="tx1"/>
              </a:solidFill>
              <a:latin typeface="Times New Roman"/>
              <a:cs typeface="Times New Roman"/>
            </a:endParaRPr>
          </a:p>
          <a:p>
            <a:pPr algn="just">
              <a:lnSpc>
                <a:spcPct val="100000"/>
              </a:lnSpc>
              <a:buChar char="•"/>
            </a:pPr>
            <a:r>
              <a:rPr lang="en-US" sz="1800" b="1" dirty="0">
                <a:solidFill>
                  <a:schemeClr val="tx1"/>
                </a:solidFill>
                <a:latin typeface="Times New Roman"/>
                <a:ea typeface="+mn-lt"/>
                <a:cs typeface="+mn-lt"/>
              </a:rPr>
              <a:t>Model development:</a:t>
            </a:r>
            <a:r>
              <a:rPr lang="en-US" sz="1800" dirty="0">
                <a:solidFill>
                  <a:schemeClr val="tx1"/>
                </a:solidFill>
                <a:latin typeface="Times New Roman"/>
                <a:ea typeface="+mn-lt"/>
                <a:cs typeface="+mn-lt"/>
              </a:rPr>
              <a:t> The T5 model is then developed using the preprocessed text data. This involves selecting appropriate hyperparameters, training the model on the labeled data, and evaluating its performance using appropriate metrics such as precision, recall, and F1 score. </a:t>
            </a:r>
            <a:endParaRPr lang="en-US" dirty="0">
              <a:solidFill>
                <a:schemeClr val="tx1"/>
              </a:solidFill>
              <a:latin typeface="Times New Roman"/>
              <a:cs typeface="Times New Roman"/>
            </a:endParaRPr>
          </a:p>
          <a:p>
            <a:pPr algn="just">
              <a:lnSpc>
                <a:spcPct val="100000"/>
              </a:lnSpc>
              <a:buChar char="•"/>
            </a:pPr>
            <a:r>
              <a:rPr lang="en-US" sz="1800" b="1" dirty="0">
                <a:solidFill>
                  <a:schemeClr val="tx1"/>
                </a:solidFill>
                <a:latin typeface="Times New Roman"/>
                <a:ea typeface="+mn-lt"/>
                <a:cs typeface="+mn-lt"/>
              </a:rPr>
              <a:t>Deployment:</a:t>
            </a:r>
            <a:r>
              <a:rPr lang="en-US" sz="1800" dirty="0">
                <a:solidFill>
                  <a:schemeClr val="tx1"/>
                </a:solidFill>
                <a:latin typeface="Times New Roman"/>
                <a:ea typeface="+mn-lt"/>
                <a:cs typeface="+mn-lt"/>
              </a:rPr>
              <a:t> Once the T5 model has been developed and evaluated, it can be deployed in a production environment. This may involve integrating the model into an existing mental health screening tool, developing a standalone application, or integrating it into an electronic health record system. </a:t>
            </a:r>
            <a:endParaRPr lang="en-US" dirty="0">
              <a:solidFill>
                <a:schemeClr val="tx1"/>
              </a:solidFill>
              <a:latin typeface="Times New Roman"/>
              <a:cs typeface="Times New Roman"/>
            </a:endParaRPr>
          </a:p>
          <a:p>
            <a:pPr marL="342900" indent="-342900" algn="just">
              <a:lnSpc>
                <a:spcPct val="100000"/>
              </a:lnSpc>
              <a:buChar char="•"/>
            </a:pPr>
            <a:endParaRPr lang="en-US" sz="2800" dirty="0">
              <a:solidFill>
                <a:schemeClr val="tx1"/>
              </a:solidFill>
              <a:latin typeface="Times New Roman"/>
              <a:ea typeface="Calibri"/>
              <a:cs typeface="Calibri"/>
            </a:endParaRPr>
          </a:p>
        </p:txBody>
      </p:sp>
      <p:sp>
        <p:nvSpPr>
          <p:cNvPr id="15" name="Freeform: Shape 14">
            <a:extLst>
              <a:ext uri="{FF2B5EF4-FFF2-40B4-BE49-F238E27FC236}">
                <a16:creationId xmlns:a16="http://schemas.microsoft.com/office/drawing/2014/main" id="{8AEC56AC-3F82-A9D2-BDE5-034DD96F9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8C52D720-CECF-C6E2-7A89-87BDD4D78E7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6</a:t>
            </a:fld>
            <a:endParaRPr lang="en-US" sz="1000">
              <a:solidFill>
                <a:schemeClr val="tx1">
                  <a:tint val="75000"/>
                </a:schemeClr>
              </a:solidFill>
            </a:endParaRPr>
          </a:p>
        </p:txBody>
      </p:sp>
    </p:spTree>
    <p:extLst>
      <p:ext uri="{BB962C8B-B14F-4D97-AF65-F5344CB8AC3E}">
        <p14:creationId xmlns:p14="http://schemas.microsoft.com/office/powerpoint/2010/main" val="3851439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4B01D4-3D6C-FC40-44C6-251450B2378E}"/>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607E5FD-F323-8D65-2758-9906A717DD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43E44ADE-C4B4-2276-3051-A683EBF09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D090E6B-2A5E-19D9-503C-8282853B9102}"/>
              </a:ext>
            </a:extLst>
          </p:cNvPr>
          <p:cNvSpPr>
            <a:spLocks noGrp="1"/>
          </p:cNvSpPr>
          <p:nvPr>
            <p:ph type="title"/>
          </p:nvPr>
        </p:nvSpPr>
        <p:spPr>
          <a:xfrm>
            <a:off x="350645" y="382695"/>
            <a:ext cx="9392421" cy="1330841"/>
          </a:xfrm>
        </p:spPr>
        <p:txBody>
          <a:bodyPr vert="horz" lIns="91440" tIns="45720" rIns="91440" bIns="45720" rtlCol="0" anchor="ctr">
            <a:normAutofit/>
          </a:bodyPr>
          <a:lstStyle/>
          <a:p>
            <a:r>
              <a:rPr lang="en-US" sz="4400" dirty="0">
                <a:latin typeface="Times New Roman"/>
                <a:cs typeface="Times New Roman"/>
              </a:rPr>
              <a:t>Proposed System Introduction</a:t>
            </a:r>
            <a:endParaRPr lang="en-US" dirty="0"/>
          </a:p>
        </p:txBody>
      </p:sp>
      <p:sp>
        <p:nvSpPr>
          <p:cNvPr id="3" name="Content Placeholder 2">
            <a:extLst>
              <a:ext uri="{FF2B5EF4-FFF2-40B4-BE49-F238E27FC236}">
                <a16:creationId xmlns:a16="http://schemas.microsoft.com/office/drawing/2014/main" id="{8E704B0E-C852-31DB-DB80-F5A33F9AF6DC}"/>
              </a:ext>
            </a:extLst>
          </p:cNvPr>
          <p:cNvSpPr>
            <a:spLocks noGrp="1"/>
          </p:cNvSpPr>
          <p:nvPr>
            <p:ph type="body" idx="1"/>
          </p:nvPr>
        </p:nvSpPr>
        <p:spPr>
          <a:xfrm>
            <a:off x="197270" y="1951227"/>
            <a:ext cx="11576334" cy="4171772"/>
          </a:xfrm>
        </p:spPr>
        <p:txBody>
          <a:bodyPr vert="horz" lIns="91440" tIns="45720" rIns="91440" bIns="45720" rtlCol="0" anchor="t">
            <a:noAutofit/>
          </a:bodyPr>
          <a:lstStyle/>
          <a:p>
            <a:pPr marL="285750" indent="-285750" algn="just">
              <a:lnSpc>
                <a:spcPct val="100000"/>
              </a:lnSpc>
              <a:buFont typeface="Arial" panose="020B0604020202020204" pitchFamily="34" charset="0"/>
              <a:buChar char="•"/>
            </a:pPr>
            <a:r>
              <a:rPr lang="en-US" sz="1800" dirty="0">
                <a:solidFill>
                  <a:schemeClr val="tx1"/>
                </a:solidFill>
                <a:latin typeface="Times New Roman"/>
                <a:ea typeface="Calibri"/>
                <a:cs typeface="Calibri"/>
              </a:rPr>
              <a:t>This work aims to utilize deep learning models to classify user-provided natural language descriptions of mental health conditions into predefined groupings. </a:t>
            </a:r>
          </a:p>
          <a:p>
            <a:pPr marL="285750" indent="-285750" algn="just">
              <a:lnSpc>
                <a:spcPct val="100000"/>
              </a:lnSpc>
              <a:buFont typeface="Arial" panose="020B0604020202020204" pitchFamily="34" charset="0"/>
              <a:buChar char="•"/>
            </a:pPr>
            <a:r>
              <a:rPr lang="en-US" sz="1800" dirty="0">
                <a:solidFill>
                  <a:schemeClr val="tx1"/>
                </a:solidFill>
                <a:latin typeface="Times New Roman"/>
                <a:ea typeface="Calibri"/>
                <a:cs typeface="Calibri"/>
              </a:rPr>
              <a:t>The data utilized for the experiment includes the ground truth category and a text description of mental health conditions. Text processing methods from NLP were applied to the text sample and deep learning techniques were constructed. This study also delves into the classification of natural language descriptions of mental health issues using two distinct models: T5 and Long-Term Bidirectional Memory (Bi-LSTM). </a:t>
            </a:r>
          </a:p>
          <a:p>
            <a:pPr marL="285750" indent="-285750" algn="just">
              <a:lnSpc>
                <a:spcPct val="100000"/>
              </a:lnSpc>
              <a:buFont typeface="Arial" panose="020B0604020202020204" pitchFamily="34" charset="0"/>
              <a:buChar char="•"/>
            </a:pPr>
            <a:r>
              <a:rPr lang="en-US" sz="1800" dirty="0">
                <a:solidFill>
                  <a:schemeClr val="tx1"/>
                </a:solidFill>
                <a:latin typeface="Times New Roman"/>
                <a:ea typeface="Calibri"/>
                <a:cs typeface="Calibri"/>
              </a:rPr>
              <a:t>Leveraging the T5 model, a transformer-based architecture, sequential information is extracted from textual data to classify mental health descriptions into predefined categories. The T5 model demonstrates promising results, achieving an accuracy of 86% of the rougelsum score before overfitting, showcasing its potential for improved performance with larger datasets. </a:t>
            </a:r>
          </a:p>
          <a:p>
            <a:pPr marL="285750" indent="-285750" algn="just">
              <a:lnSpc>
                <a:spcPct val="100000"/>
              </a:lnSpc>
              <a:buFont typeface="Arial" panose="020B0604020202020204" pitchFamily="34" charset="0"/>
              <a:buChar char="•"/>
            </a:pPr>
            <a:r>
              <a:rPr lang="en-US" sz="1800" dirty="0">
                <a:solidFill>
                  <a:schemeClr val="tx1"/>
                </a:solidFill>
                <a:latin typeface="Times New Roman"/>
                <a:ea typeface="Calibri"/>
                <a:cs typeface="Calibri"/>
              </a:rPr>
              <a:t>However, the Bi-LSTM model also proves effective in this classification task, achieving an accuracy of 74% before overfitting. Attempts to apply transfer learning using BERT on the same dataset yielded suboptimal results, highlighting the importance of selecting appropriate models for small-scale datasets. </a:t>
            </a:r>
          </a:p>
          <a:p>
            <a:pPr marL="285750" indent="-285750" algn="just">
              <a:lnSpc>
                <a:spcPct val="100000"/>
              </a:lnSpc>
              <a:buFont typeface="Arial" panose="020B0604020202020204" pitchFamily="34" charset="0"/>
              <a:buChar char="•"/>
            </a:pPr>
            <a:r>
              <a:rPr lang="en-US" sz="1800" dirty="0">
                <a:solidFill>
                  <a:schemeClr val="tx1"/>
                </a:solidFill>
                <a:latin typeface="Times New Roman"/>
                <a:ea typeface="Calibri"/>
                <a:cs typeface="Calibri"/>
              </a:rPr>
              <a:t>This research underscores the efficacy of both T5 and Bi-LSTM models in mental health classification tasks and underscores opportunities for further investigation, particularly in training more advanced models on larger datasets.</a:t>
            </a:r>
          </a:p>
        </p:txBody>
      </p:sp>
      <p:sp>
        <p:nvSpPr>
          <p:cNvPr id="15" name="Freeform: Shape 14">
            <a:extLst>
              <a:ext uri="{FF2B5EF4-FFF2-40B4-BE49-F238E27FC236}">
                <a16:creationId xmlns:a16="http://schemas.microsoft.com/office/drawing/2014/main" id="{8AEC56AC-3F82-A9D2-BDE5-034DD96F9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8C52D720-CECF-C6E2-7A89-87BDD4D78E7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7</a:t>
            </a:fld>
            <a:endParaRPr lang="en-US" sz="1000">
              <a:solidFill>
                <a:schemeClr val="tx1">
                  <a:tint val="75000"/>
                </a:schemeClr>
              </a:solidFill>
            </a:endParaRPr>
          </a:p>
        </p:txBody>
      </p:sp>
    </p:spTree>
    <p:extLst>
      <p:ext uri="{BB962C8B-B14F-4D97-AF65-F5344CB8AC3E}">
        <p14:creationId xmlns:p14="http://schemas.microsoft.com/office/powerpoint/2010/main" val="1887258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214D99C-08AB-5E9D-FCA0-D9E910B04A65}"/>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FC5AA11-C34F-499F-AA58-58D401A11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BF951225-7B4F-F7C4-E546-9FF1967DF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A5BC65F-CB7D-EE13-AC5D-9292856F1896}"/>
              </a:ext>
            </a:extLst>
          </p:cNvPr>
          <p:cNvSpPr>
            <a:spLocks noGrp="1"/>
          </p:cNvSpPr>
          <p:nvPr>
            <p:ph type="title"/>
          </p:nvPr>
        </p:nvSpPr>
        <p:spPr>
          <a:xfrm>
            <a:off x="337277" y="-4989"/>
            <a:ext cx="11683487" cy="1392000"/>
          </a:xfrm>
        </p:spPr>
        <p:txBody>
          <a:bodyPr vert="horz" lIns="91440" tIns="45720" rIns="91440" bIns="45720" rtlCol="0" anchor="ctr">
            <a:normAutofit fontScale="90000"/>
          </a:bodyPr>
          <a:lstStyle/>
          <a:p>
            <a:pPr algn="ctr"/>
            <a:r>
              <a:rPr lang="en-US" sz="4400" dirty="0">
                <a:latin typeface="Times New Roman"/>
                <a:cs typeface="Times New Roman"/>
              </a:rPr>
              <a:t>Proposed System Diagram</a:t>
            </a:r>
            <a:br>
              <a:rPr lang="en-US" sz="4400" dirty="0">
                <a:latin typeface="Times New Roman"/>
                <a:cs typeface="Times New Roman"/>
              </a:rPr>
            </a:br>
            <a:br>
              <a:rPr lang="en-US" sz="4400" dirty="0">
                <a:latin typeface="Times New Roman"/>
                <a:cs typeface="Times New Roman"/>
              </a:rPr>
            </a:br>
            <a:r>
              <a:rPr lang="en-US" sz="1300" b="0" i="1" dirty="0">
                <a:latin typeface="Times New Roman"/>
                <a:cs typeface="Times New Roman"/>
              </a:rPr>
              <a:t>Figure. 1 Proposed System Diagram </a:t>
            </a:r>
            <a:endParaRPr lang="en-US" sz="900" b="0" i="1" dirty="0">
              <a:latin typeface="Times New Roman"/>
              <a:cs typeface="Times New Roman"/>
            </a:endParaRPr>
          </a:p>
        </p:txBody>
      </p:sp>
      <p:sp>
        <p:nvSpPr>
          <p:cNvPr id="15" name="Freeform: Shape 14">
            <a:extLst>
              <a:ext uri="{FF2B5EF4-FFF2-40B4-BE49-F238E27FC236}">
                <a16:creationId xmlns:a16="http://schemas.microsoft.com/office/drawing/2014/main" id="{51BB636B-2B4F-B3B1-D50E-A03F46F13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9367AE63-DEB2-51AF-7B76-4CD847BFDF9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8</a:t>
            </a:fld>
            <a:endParaRPr lang="en-US" sz="1000">
              <a:solidFill>
                <a:schemeClr val="tx1">
                  <a:tint val="75000"/>
                </a:schemeClr>
              </a:solidFill>
            </a:endParaRPr>
          </a:p>
        </p:txBody>
      </p:sp>
      <p:pic>
        <p:nvPicPr>
          <p:cNvPr id="3" name="Picture 2">
            <a:extLst>
              <a:ext uri="{FF2B5EF4-FFF2-40B4-BE49-F238E27FC236}">
                <a16:creationId xmlns:a16="http://schemas.microsoft.com/office/drawing/2014/main" id="{122A119E-D170-6697-D5E0-2ECBC8AEA4E0}"/>
              </a:ext>
            </a:extLst>
          </p:cNvPr>
          <p:cNvPicPr>
            <a:picLocks noChangeAspect="1"/>
          </p:cNvPicPr>
          <p:nvPr/>
        </p:nvPicPr>
        <p:blipFill>
          <a:blip r:embed="rId2"/>
          <a:stretch>
            <a:fillRect/>
          </a:stretch>
        </p:blipFill>
        <p:spPr>
          <a:xfrm>
            <a:off x="1540097" y="1387011"/>
            <a:ext cx="8757339" cy="5018053"/>
          </a:xfrm>
          <a:prstGeom prst="rect">
            <a:avLst/>
          </a:prstGeom>
        </p:spPr>
      </p:pic>
    </p:spTree>
    <p:extLst>
      <p:ext uri="{BB962C8B-B14F-4D97-AF65-F5344CB8AC3E}">
        <p14:creationId xmlns:p14="http://schemas.microsoft.com/office/powerpoint/2010/main" val="1522815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666478-1936-DB3D-6404-2F37FAF4CCB4}"/>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List of Modules</a:t>
            </a:r>
          </a:p>
        </p:txBody>
      </p:sp>
      <p:sp>
        <p:nvSpPr>
          <p:cNvPr id="1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536C3E8E-BE60-089A-D890-6438AAA0949F}"/>
              </a:ext>
            </a:extLst>
          </p:cNvPr>
          <p:cNvSpPr>
            <a:spLocks noGrp="1"/>
          </p:cNvSpPr>
          <p:nvPr>
            <p:ph type="body" idx="1"/>
          </p:nvPr>
        </p:nvSpPr>
        <p:spPr>
          <a:xfrm>
            <a:off x="572493" y="1810993"/>
            <a:ext cx="8196362" cy="4994442"/>
          </a:xfrm>
        </p:spPr>
        <p:txBody>
          <a:bodyPr vert="horz" lIns="91440" tIns="45720" rIns="91440" bIns="45720" rtlCol="0" anchor="t">
            <a:normAutofit/>
          </a:bodyPr>
          <a:lstStyle/>
          <a:p>
            <a:pPr>
              <a:lnSpc>
                <a:spcPct val="90000"/>
              </a:lnSpc>
            </a:pPr>
            <a:r>
              <a:rPr lang="en-US" sz="2200" dirty="0">
                <a:solidFill>
                  <a:schemeClr val="tx1"/>
                </a:solidFill>
                <a:latin typeface="Times New Roman"/>
                <a:cs typeface="Times New Roman"/>
              </a:rPr>
              <a:t>1.   Data Collection and Preprocessing </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Word embedding</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Tokenization</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Stemming </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Lemmatization</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Part of speech tagging</a:t>
            </a:r>
          </a:p>
          <a:p>
            <a:pPr marL="342900" indent="-342900">
              <a:lnSpc>
                <a:spcPct val="90000"/>
              </a:lnSpc>
              <a:buFont typeface="Arial" panose="020B0604020202020204" pitchFamily="34" charset="0"/>
              <a:buChar char="•"/>
            </a:pPr>
            <a:r>
              <a:rPr lang="en-US" sz="2200" dirty="0">
                <a:solidFill>
                  <a:schemeClr val="tx1"/>
                </a:solidFill>
                <a:latin typeface="Times New Roman"/>
              </a:rPr>
              <a:t>Normalizer</a:t>
            </a:r>
          </a:p>
          <a:p>
            <a:pPr marL="342900" indent="-342900">
              <a:lnSpc>
                <a:spcPct val="90000"/>
              </a:lnSpc>
              <a:buFont typeface="Arial" panose="020B0604020202020204" pitchFamily="34" charset="0"/>
              <a:buChar char="•"/>
            </a:pPr>
            <a:r>
              <a:rPr lang="en-US" sz="2200" dirty="0">
                <a:solidFill>
                  <a:schemeClr val="tx1"/>
                </a:solidFill>
                <a:latin typeface="Times New Roman"/>
              </a:rPr>
              <a:t>Stop words Removal</a:t>
            </a:r>
          </a:p>
          <a:p>
            <a:pPr>
              <a:lnSpc>
                <a:spcPct val="90000"/>
              </a:lnSpc>
            </a:pPr>
            <a:r>
              <a:rPr lang="en-US" sz="2200" dirty="0">
                <a:solidFill>
                  <a:schemeClr val="tx1"/>
                </a:solidFill>
                <a:latin typeface="Times New Roman"/>
                <a:ea typeface="+mn-lt"/>
                <a:cs typeface="+mn-lt"/>
              </a:rPr>
              <a:t>2.    Model Training</a:t>
            </a:r>
            <a:endParaRPr lang="en-US" sz="2200" dirty="0">
              <a:solidFill>
                <a:schemeClr val="tx1"/>
              </a:solidFill>
              <a:latin typeface="Times New Roman"/>
              <a:cs typeface="Times New Roman"/>
            </a:endParaRPr>
          </a:p>
          <a:p>
            <a:pPr>
              <a:lnSpc>
                <a:spcPct val="90000"/>
              </a:lnSpc>
            </a:pPr>
            <a:r>
              <a:rPr lang="en-US" sz="2200" dirty="0">
                <a:solidFill>
                  <a:schemeClr val="tx1"/>
                </a:solidFill>
                <a:latin typeface="Times New Roman"/>
                <a:ea typeface="+mn-lt"/>
                <a:cs typeface="+mn-lt"/>
              </a:rPr>
              <a:t>3.    Hyperparameter Tuning</a:t>
            </a:r>
            <a:endParaRPr lang="en-US" sz="2200" dirty="0">
              <a:solidFill>
                <a:schemeClr val="tx1"/>
              </a:solidFill>
              <a:latin typeface="Times New Roman"/>
              <a:cs typeface="Times New Roman"/>
            </a:endParaRPr>
          </a:p>
          <a:p>
            <a:pPr>
              <a:lnSpc>
                <a:spcPct val="90000"/>
              </a:lnSpc>
            </a:pPr>
            <a:r>
              <a:rPr lang="en-US" sz="2200" dirty="0">
                <a:solidFill>
                  <a:schemeClr val="tx1"/>
                </a:solidFill>
                <a:latin typeface="Times New Roman"/>
                <a:ea typeface="+mn-lt"/>
                <a:cs typeface="+mn-lt"/>
              </a:rPr>
              <a:t>4.    Performance Evaluation </a:t>
            </a:r>
            <a:endParaRPr lang="en-US" sz="2200" dirty="0">
              <a:solidFill>
                <a:schemeClr val="tx1"/>
              </a:solidFill>
              <a:latin typeface="Times New Roman"/>
              <a:cs typeface="Times New Roman"/>
            </a:endParaRPr>
          </a:p>
          <a:p>
            <a:pPr>
              <a:lnSpc>
                <a:spcPct val="90000"/>
              </a:lnSpc>
            </a:pPr>
            <a:endParaRPr lang="en-US" sz="22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A1E60D03-CF6B-C590-3128-FB275D08EF3D}"/>
              </a:ext>
            </a:extLst>
          </p:cNvPr>
          <p:cNvPicPr>
            <a:picLocks noChangeAspect="1"/>
          </p:cNvPicPr>
          <p:nvPr/>
        </p:nvPicPr>
        <p:blipFill rotWithShape="1">
          <a:blip r:embed="rId2"/>
          <a:srcRect l="3795" r="-3" b="-3"/>
          <a:stretch/>
        </p:blipFill>
        <p:spPr>
          <a:xfrm>
            <a:off x="8355279" y="2073382"/>
            <a:ext cx="3261443" cy="3056485"/>
          </a:xfrm>
          <a:prstGeom prst="rect">
            <a:avLst/>
          </a:prstGeom>
        </p:spPr>
      </p:pic>
      <p:sp>
        <p:nvSpPr>
          <p:cNvPr id="5" name="Slide Number Placeholder 4">
            <a:extLst>
              <a:ext uri="{FF2B5EF4-FFF2-40B4-BE49-F238E27FC236}">
                <a16:creationId xmlns:a16="http://schemas.microsoft.com/office/drawing/2014/main" id="{9D13515E-4510-CABC-729C-A265F751E2B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9</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3439824952"/>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2076B5C-85B0-4D30-852D-5E5312EEA93B}">
  <ds:schemaRefs>
    <ds:schemaRef ds:uri="http://schemas.microsoft.com/sharepoint/v3/contenttype/forms"/>
  </ds:schemaRefs>
</ds:datastoreItem>
</file>

<file path=customXml/itemProps2.xml><?xml version="1.0" encoding="utf-8"?>
<ds:datastoreItem xmlns:ds="http://schemas.openxmlformats.org/officeDocument/2006/customXml" ds:itemID="{1342FAFE-88B4-49B4-9588-86CB0E564E5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81C465B7-820B-4DEA-AB4B-5167C1BE90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TM45331398</Template>
  <TotalTime>739</TotalTime>
  <Words>3752</Words>
  <Application>Microsoft Office PowerPoint</Application>
  <PresentationFormat>Widescreen</PresentationFormat>
  <Paragraphs>301</Paragraphs>
  <Slides>35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Tenorite</vt:lpstr>
      <vt:lpstr>Times New Roman</vt:lpstr>
      <vt:lpstr>Wingdings</vt:lpstr>
      <vt:lpstr>Office Theme</vt:lpstr>
      <vt:lpstr>A MENTAL HEALTH CLASSIFICATION MODEL USING DEEP LEARNING AND NLP</vt:lpstr>
      <vt:lpstr>Outline</vt:lpstr>
      <vt:lpstr>Introduction</vt:lpstr>
      <vt:lpstr>Problem Statement</vt:lpstr>
      <vt:lpstr>Research Objective </vt:lpstr>
      <vt:lpstr>Proposed System</vt:lpstr>
      <vt:lpstr>Proposed System Introduction</vt:lpstr>
      <vt:lpstr>Proposed System Diagram  Figure. 1 Proposed System Diagram </vt:lpstr>
      <vt:lpstr>List of Modules</vt:lpstr>
      <vt:lpstr> Modules</vt:lpstr>
      <vt:lpstr>Modules Figure. 2 Top 5 dataset attributes</vt:lpstr>
      <vt:lpstr> Modules Figure. 3 Top 5 attributes of dataset after clean dataset</vt:lpstr>
      <vt:lpstr>Modules</vt:lpstr>
      <vt:lpstr>Modules</vt:lpstr>
      <vt:lpstr>Modules</vt:lpstr>
      <vt:lpstr>Modules</vt:lpstr>
      <vt:lpstr>Modules</vt:lpstr>
      <vt:lpstr>Modules</vt:lpstr>
      <vt:lpstr>Modules</vt:lpstr>
      <vt:lpstr>Modules</vt:lpstr>
      <vt:lpstr>Implementation and Result</vt:lpstr>
      <vt:lpstr>PowerPoint Presentation</vt:lpstr>
      <vt:lpstr>PowerPoint Presentation</vt:lpstr>
      <vt:lpstr>PowerPoint Presentation</vt:lpstr>
      <vt:lpstr>PowerPoint Presentation</vt:lpstr>
      <vt:lpstr>PowerPoint Presentation</vt:lpstr>
      <vt:lpstr>PowerPoint Presentation</vt:lpstr>
      <vt:lpstr>Conclusion</vt:lpstr>
      <vt:lpstr>Future Work</vt:lpstr>
      <vt:lpstr>Guide Approval mail snapshot</vt:lpstr>
      <vt:lpstr>Research Paper Status </vt:lpstr>
      <vt:lpstr>References</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patel Vedant</cp:lastModifiedBy>
  <cp:revision>523</cp:revision>
  <dcterms:created xsi:type="dcterms:W3CDTF">2024-01-09T11:22:40Z</dcterms:created>
  <dcterms:modified xsi:type="dcterms:W3CDTF">2024-04-24T10:41:23Z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